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6" r:id="rId4"/>
    <p:sldId id="259" r:id="rId5"/>
    <p:sldId id="260" r:id="rId6"/>
    <p:sldId id="261" r:id="rId7"/>
    <p:sldId id="264" r:id="rId8"/>
    <p:sldId id="265" r:id="rId9"/>
    <p:sldId id="266" r:id="rId10"/>
    <p:sldId id="274" r:id="rId11"/>
    <p:sldId id="271" r:id="rId12"/>
    <p:sldId id="272" r:id="rId13"/>
    <p:sldId id="273" r:id="rId14"/>
    <p:sldId id="277" r:id="rId15"/>
    <p:sldId id="275" r:id="rId16"/>
  </p:sldIdLst>
  <p:sldSz cx="12192000" cy="6858000"/>
  <p:notesSz cx="6858000" cy="9144000"/>
  <p:defaultTextStyle>
    <a:defPPr>
      <a:defRPr lang="hu-H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>
        <p:scale>
          <a:sx n="70" d="100"/>
          <a:sy n="70" d="100"/>
        </p:scale>
        <p:origin x="528" y="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781D7C-B5CD-47C2-859F-10AC001FAFF8}" type="datetimeFigureOut">
              <a:rPr lang="hu-HU" smtClean="0"/>
              <a:t>2020. 10. 30.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8D329E-D01E-4890-A6BC-E8C8F1D8AB71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81401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B502158-F113-4B52-825B-DE935D649EF7}" type="slidenum">
              <a:rPr lang="hu-HU" smtClean="0"/>
              <a:pPr>
                <a:defRPr/>
              </a:pPr>
              <a:t>4</a:t>
            </a:fld>
            <a:endParaRPr lang="hu-HU" smtClean="0"/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5952" y="4714653"/>
            <a:ext cx="4985772" cy="694419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140087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4818AB10-B1BB-4339-9B88-FC5EBBC81674}"/>
              </a:ext>
            </a:extLst>
          </p:cNvPr>
          <p:cNvSpPr/>
          <p:nvPr/>
        </p:nvSpPr>
        <p:spPr>
          <a:xfrm>
            <a:off x="0" y="5943600"/>
            <a:ext cx="12192000" cy="914400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9000">
                <a:srgbClr val="E08080"/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3930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68022"/>
            <a:ext cx="10515600" cy="953876"/>
          </a:xfrm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hu-HU"/>
              <a:t>A cím beírásához kattintson 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48476"/>
            <a:ext cx="10515600" cy="47284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13372306-024F-4D92-BC40-DDA32A3AF577}"/>
              </a:ext>
            </a:extLst>
          </p:cNvPr>
          <p:cNvSpPr/>
          <p:nvPr userDrawn="1"/>
        </p:nvSpPr>
        <p:spPr>
          <a:xfrm>
            <a:off x="0" y="6335486"/>
            <a:ext cx="12192000" cy="522513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59000">
                <a:srgbClr val="E08080"/>
              </a:gs>
              <a:gs pos="100000">
                <a:schemeClr val="bg1"/>
              </a:gs>
            </a:gsLst>
            <a:lin ang="16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671EF4D4-3042-457A-9ECB-8F026DBB18E3}"/>
              </a:ext>
            </a:extLst>
          </p:cNvPr>
          <p:cNvSpPr txBox="1"/>
          <p:nvPr userDrawn="1"/>
        </p:nvSpPr>
        <p:spPr>
          <a:xfrm>
            <a:off x="375557" y="6482993"/>
            <a:ext cx="68387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hu-HU" altLang="hu-HU" sz="1600" b="0">
                <a:solidFill>
                  <a:schemeClr val="bg1"/>
                </a:solidFill>
              </a:rPr>
              <a:t>Innovációk és megoldások a tűzvédelemben – tűzterjedés gátlás, tűzszakaszolás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8E9D3CEE-56DC-489F-9D4B-4122565F0AC9}"/>
              </a:ext>
            </a:extLst>
          </p:cNvPr>
          <p:cNvSpPr txBox="1"/>
          <p:nvPr userDrawn="1"/>
        </p:nvSpPr>
        <p:spPr>
          <a:xfrm>
            <a:off x="9743208" y="6452215"/>
            <a:ext cx="26783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hu-HU" sz="1800" b="0" i="0" u="none" strike="noStrike" kern="1200" baseline="0">
                <a:solidFill>
                  <a:srgbClr val="FFFFFF"/>
                </a:solidFill>
                <a:latin typeface="Calibri" panose="020F0502020204030204" pitchFamily="34" charset="0"/>
              </a:rPr>
              <a:t> 2020. nov. 2., online</a:t>
            </a:r>
            <a:endParaRPr lang="hu-HU" altLang="hu-HU" sz="16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96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3266460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>
            <a:spLocks noChangeArrowheads="1"/>
          </p:cNvSpPr>
          <p:nvPr userDrawn="1"/>
        </p:nvSpPr>
        <p:spPr bwMode="auto">
          <a:xfrm>
            <a:off x="0" y="333375"/>
            <a:ext cx="12192000" cy="6477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hu-HU" sz="3200" smtClean="0"/>
          </a:p>
        </p:txBody>
      </p:sp>
      <p:sp>
        <p:nvSpPr>
          <p:cNvPr id="10" name="Rectangle 35"/>
          <p:cNvSpPr>
            <a:spLocks noGrp="1" noChangeArrowheads="1"/>
          </p:cNvSpPr>
          <p:nvPr>
            <p:ph type="body" idx="1"/>
          </p:nvPr>
        </p:nvSpPr>
        <p:spPr>
          <a:xfrm>
            <a:off x="815415" y="1196753"/>
            <a:ext cx="7677151" cy="4678363"/>
          </a:xfrm>
          <a:prstGeom prst="rect">
            <a:avLst/>
          </a:prstGeom>
          <a:noFill/>
        </p:spPr>
        <p:txBody>
          <a:bodyPr/>
          <a:lstStyle/>
          <a:p>
            <a:r>
              <a:rPr lang="hu-HU" dirty="0"/>
              <a:t>Címsor (</a:t>
            </a:r>
            <a:r>
              <a:rPr lang="hu-HU" dirty="0" err="1"/>
              <a:t>Arial</a:t>
            </a:r>
            <a:r>
              <a:rPr lang="hu-HU" dirty="0"/>
              <a:t> 32 </a:t>
            </a:r>
            <a:r>
              <a:rPr lang="hu-HU" dirty="0" err="1"/>
              <a:t>pt</a:t>
            </a:r>
            <a:r>
              <a:rPr lang="hu-HU" dirty="0"/>
              <a:t> sima)</a:t>
            </a:r>
          </a:p>
          <a:p>
            <a:pPr lvl="1"/>
            <a:r>
              <a:rPr lang="hu-HU" dirty="0"/>
              <a:t>Felsorolás (</a:t>
            </a:r>
            <a:r>
              <a:rPr lang="hu-HU" dirty="0" err="1"/>
              <a:t>Arial</a:t>
            </a:r>
            <a:r>
              <a:rPr lang="hu-HU" dirty="0"/>
              <a:t> 28 </a:t>
            </a:r>
            <a:r>
              <a:rPr lang="hu-HU" dirty="0" err="1"/>
              <a:t>pt</a:t>
            </a:r>
            <a:r>
              <a:rPr lang="hu-HU" dirty="0"/>
              <a:t> sima)</a:t>
            </a:r>
          </a:p>
          <a:p>
            <a:pPr lvl="2"/>
            <a:r>
              <a:rPr lang="hu-HU" dirty="0"/>
              <a:t>Szöveg (</a:t>
            </a:r>
            <a:r>
              <a:rPr lang="hu-HU" dirty="0" err="1"/>
              <a:t>Arial</a:t>
            </a:r>
            <a:r>
              <a:rPr lang="hu-HU" dirty="0"/>
              <a:t> 24 </a:t>
            </a:r>
            <a:r>
              <a:rPr lang="hu-HU" dirty="0" err="1"/>
              <a:t>pt</a:t>
            </a:r>
            <a:r>
              <a:rPr lang="hu-HU" dirty="0"/>
              <a:t> sima)</a:t>
            </a:r>
          </a:p>
          <a:p>
            <a:pPr lvl="3"/>
            <a:r>
              <a:rPr lang="hu-HU" dirty="0"/>
              <a:t>Bekezdés/alpont (</a:t>
            </a:r>
            <a:r>
              <a:rPr lang="hu-HU" dirty="0" err="1"/>
              <a:t>Arial</a:t>
            </a:r>
            <a:r>
              <a:rPr lang="hu-HU" dirty="0"/>
              <a:t> 20 </a:t>
            </a:r>
            <a:r>
              <a:rPr lang="hu-HU" dirty="0" err="1"/>
              <a:t>pt</a:t>
            </a:r>
            <a:r>
              <a:rPr lang="hu-HU" dirty="0"/>
              <a:t> sima)</a:t>
            </a:r>
          </a:p>
          <a:p>
            <a:pPr lvl="3"/>
            <a:endParaRPr lang="hu-HU" dirty="0"/>
          </a:p>
          <a:p>
            <a:pPr lvl="2"/>
            <a:endParaRPr lang="hu-HU" dirty="0"/>
          </a:p>
          <a:p>
            <a:pPr lvl="2"/>
            <a:endParaRPr lang="hu-HU" dirty="0"/>
          </a:p>
          <a:p>
            <a:pPr lvl="2"/>
            <a:endParaRPr lang="hu-HU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894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7000"/>
                    </a14:imgEffect>
                    <a14:imgEffect>
                      <a14:saturation sat="10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7904" y="1"/>
            <a:ext cx="964095" cy="964095"/>
          </a:xfrm>
          <a:prstGeom prst="rect">
            <a:avLst/>
          </a:prstGeom>
          <a:effectLst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6" r:id="rId2"/>
    <p:sldLayoutId id="2147483718" r:id="rId3"/>
    <p:sldLayoutId id="2147483719" r:id="rId4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342892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685783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028675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371566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69863" indent="-169863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27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56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541463" indent="-169863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peter.kekesy@baumit.hu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5.png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3.gif"/><Relationship Id="rId5" Type="http://schemas.openxmlformats.org/officeDocument/2006/relationships/image" Target="../media/image16.jp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5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hyperlink" Target="mailto:peter.kekesy@baumit.hu" TargetMode="Externa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3.m4a"/><Relationship Id="rId7" Type="http://schemas.openxmlformats.org/officeDocument/2006/relationships/image" Target="../media/image10.jpe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5.png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4.jpeg"/><Relationship Id="rId5" Type="http://schemas.openxmlformats.org/officeDocument/2006/relationships/image" Target="../media/image13.gif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5.png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3.gif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hyperlink" Target="https://net.jogtar.hu/jogszabaly?docid=A1400054.BM&amp;timeshift=20200122#lbj84idc14e" TargetMode="External"/><Relationship Id="rId4" Type="http://schemas.openxmlformats.org/officeDocument/2006/relationships/image" Target="../media/image1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5.png"/><Relationship Id="rId5" Type="http://schemas.openxmlformats.org/officeDocument/2006/relationships/image" Target="../media/image13.gif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4995D855-12AE-493B-A522-AC18F40B75D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 bwMode="auto">
          <a:xfrm>
            <a:off x="575231" y="587862"/>
            <a:ext cx="9155177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b="1" dirty="0"/>
              <a:t>Homlokzati hőszigetelések</a:t>
            </a:r>
            <a:r>
              <a:rPr lang="hu-HU" dirty="0"/>
              <a:t> </a:t>
            </a:r>
            <a:r>
              <a:rPr lang="hu-HU" b="1" dirty="0"/>
              <a:t>és a hőszigetelés tűzvédelmi </a:t>
            </a:r>
            <a:r>
              <a:rPr lang="hu-HU" b="1" dirty="0" smtClean="0"/>
              <a:t>vonatkozásai </a:t>
            </a:r>
            <a:r>
              <a:rPr lang="hu-HU" dirty="0"/>
              <a:t> </a:t>
            </a:r>
            <a:endParaRPr lang="hu-HU" altLang="hu-HU" b="1" u="non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4111B0-2EA0-4A34-BC74-6B33A5497CC9}"/>
              </a:ext>
            </a:extLst>
          </p:cNvPr>
          <p:cNvCxnSpPr>
            <a:cxnSpLocks/>
          </p:cNvCxnSpPr>
          <p:nvPr/>
        </p:nvCxnSpPr>
        <p:spPr>
          <a:xfrm flipV="1">
            <a:off x="640547" y="1715247"/>
            <a:ext cx="10840253" cy="92298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52" name="TextBox 4">
            <a:extLst>
              <a:ext uri="{FF2B5EF4-FFF2-40B4-BE49-F238E27FC236}">
                <a16:creationId xmlns:a16="http://schemas.microsoft.com/office/drawing/2014/main" id="{5662CAB4-EF38-461E-B352-E9352DBF5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865" y="2394879"/>
            <a:ext cx="524347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b="1" dirty="0"/>
              <a:t>Innovációk és megoldások a tűzvédelemben – tűzterjedés gátlás, tűzszakaszolás</a:t>
            </a:r>
          </a:p>
          <a:p>
            <a:pPr eaLnBrk="1" hangingPunct="1"/>
            <a:r>
              <a:rPr lang="hu-HU" altLang="hu-HU" dirty="0"/>
              <a:t>A BM </a:t>
            </a:r>
            <a:r>
              <a:rPr lang="hu-HU" altLang="hu-HU" dirty="0" err="1"/>
              <a:t>OKF</a:t>
            </a:r>
            <a:r>
              <a:rPr lang="hu-HU" altLang="hu-HU" dirty="0"/>
              <a:t> Tudományos Tanácsa és a </a:t>
            </a:r>
          </a:p>
          <a:p>
            <a:pPr eaLnBrk="1" hangingPunct="1"/>
            <a:r>
              <a:rPr lang="hu-HU" altLang="hu-HU" dirty="0"/>
              <a:t>Védelem Katasztrófavédelmi Szemle konferenciája</a:t>
            </a:r>
          </a:p>
          <a:p>
            <a:pPr eaLnBrk="1" hangingPunct="1"/>
            <a:endParaRPr lang="hu-HU" altLang="hu-HU" dirty="0"/>
          </a:p>
          <a:p>
            <a:pPr eaLnBrk="1" hangingPunct="1"/>
            <a:r>
              <a:rPr lang="hu-HU" altLang="hu-HU" dirty="0"/>
              <a:t>2020. nov. 2., Online</a:t>
            </a:r>
          </a:p>
        </p:txBody>
      </p:sp>
      <p:pic>
        <p:nvPicPr>
          <p:cNvPr id="2053" name="Picture 2">
            <a:extLst>
              <a:ext uri="{FF2B5EF4-FFF2-40B4-BE49-F238E27FC236}">
                <a16:creationId xmlns:a16="http://schemas.microsoft.com/office/drawing/2014/main" id="{0550A1AE-CC06-4587-8BCF-F0FF2E1ED2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269" y="2425041"/>
            <a:ext cx="9239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 descr="http://www.katasztrofavedelem.hu/images/bm_okf_logo.jpg">
            <a:extLst>
              <a:ext uri="{FF2B5EF4-FFF2-40B4-BE49-F238E27FC236}">
                <a16:creationId xmlns:a16="http://schemas.microsoft.com/office/drawing/2014/main" id="{31274C70-87FA-40B4-BD9E-09C4D845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47" y="2344080"/>
            <a:ext cx="1230312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>
            <a:extLst>
              <a:ext uri="{FF2B5EF4-FFF2-40B4-BE49-F238E27FC236}">
                <a16:creationId xmlns:a16="http://schemas.microsoft.com/office/drawing/2014/main" id="{D1A03371-4B20-4D93-8348-7E69F1920E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121" y="2394879"/>
            <a:ext cx="1157287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5662CAB4-EF38-461E-B352-E9352DBF5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295" y="4139500"/>
            <a:ext cx="524347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b="1" dirty="0" smtClean="0"/>
              <a:t>Kékesy Péter</a:t>
            </a:r>
          </a:p>
          <a:p>
            <a:pPr eaLnBrk="1" hangingPunct="1"/>
            <a:r>
              <a:rPr lang="hu-HU" altLang="hu-HU" dirty="0" smtClean="0"/>
              <a:t>okl. építészmérnök</a:t>
            </a:r>
          </a:p>
          <a:p>
            <a:pPr eaLnBrk="1" hangingPunct="1"/>
            <a:r>
              <a:rPr lang="hu-HU" altLang="hu-HU" dirty="0" smtClean="0"/>
              <a:t>alkalmazástechnikai vezető</a:t>
            </a:r>
          </a:p>
          <a:p>
            <a:pPr eaLnBrk="1" hangingPunct="1"/>
            <a:r>
              <a:rPr lang="hu-HU" altLang="hu-HU" b="1" dirty="0" err="1" smtClean="0"/>
              <a:t>Baumit</a:t>
            </a:r>
            <a:r>
              <a:rPr lang="hu-HU" altLang="hu-HU" b="1" dirty="0" smtClean="0"/>
              <a:t> Kft.</a:t>
            </a:r>
          </a:p>
          <a:p>
            <a:pPr eaLnBrk="1" hangingPunct="1"/>
            <a:r>
              <a:rPr lang="hu-HU" altLang="hu-HU" dirty="0" smtClean="0">
                <a:hlinkClick r:id="rId7"/>
              </a:rPr>
              <a:t>peter.kekesy@baumit.hu</a:t>
            </a:r>
            <a:endParaRPr lang="hu-HU" altLang="hu-HU" dirty="0" smtClean="0"/>
          </a:p>
          <a:p>
            <a:pPr eaLnBrk="1" hangingPunct="1"/>
            <a:r>
              <a:rPr lang="hu-HU" altLang="hu-HU" dirty="0" smtClean="0"/>
              <a:t>+36306389959</a:t>
            </a:r>
            <a:endParaRPr lang="hu-HU" altLang="hu-HU" dirty="0"/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823"/>
    </mc:Choice>
    <mc:Fallback>
      <p:transition spd="slow" advTm="33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882" y="0"/>
            <a:ext cx="9273831" cy="1851559"/>
          </a:xfrm>
          <a:prstGeom prst="rect">
            <a:avLst/>
          </a:prstGeom>
        </p:spPr>
      </p:pic>
      <p:cxnSp>
        <p:nvCxnSpPr>
          <p:cNvPr id="8" name="Egyenes összekötő 7"/>
          <p:cNvCxnSpPr/>
          <p:nvPr/>
        </p:nvCxnSpPr>
        <p:spPr>
          <a:xfrm>
            <a:off x="6450496" y="1610139"/>
            <a:ext cx="289228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gyenes összekötő 10"/>
          <p:cNvCxnSpPr/>
          <p:nvPr/>
        </p:nvCxnSpPr>
        <p:spPr>
          <a:xfrm>
            <a:off x="1252330" y="1851559"/>
            <a:ext cx="9839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Inhaltsplatzhalter 2"/>
          <p:cNvSpPr txBox="1">
            <a:spLocks/>
          </p:cNvSpPr>
          <p:nvPr/>
        </p:nvSpPr>
        <p:spPr bwMode="auto">
          <a:xfrm>
            <a:off x="1117936" y="2176672"/>
            <a:ext cx="5193412" cy="399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>
            <a:defPPr>
              <a:defRPr lang="en-US"/>
            </a:defPPr>
            <a:lvl1pPr marL="514350" indent="-514350">
              <a:spcBef>
                <a:spcPts val="600"/>
              </a:spcBef>
              <a:buClr>
                <a:srgbClr val="000000"/>
              </a:buClr>
              <a:buFontTx/>
              <a:buBlip>
                <a:blip r:embed="rId6"/>
              </a:buBlip>
              <a:defRPr kumimoji="1" b="1" ker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alapfelület tűzvédelmi osztálya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alkalmazott anyagok listája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nyílások közti tömör falszakasz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nyílászárók helye a falazaton belül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EPS esetén </a:t>
            </a:r>
            <a:r>
              <a:rPr lang="hu-HU" sz="2400" b="0" dirty="0" err="1" smtClean="0">
                <a:latin typeface="+mn-lt"/>
              </a:rPr>
              <a:t>max</a:t>
            </a:r>
            <a:r>
              <a:rPr lang="hu-HU" sz="2400" b="0" dirty="0" smtClean="0">
                <a:latin typeface="+mn-lt"/>
              </a:rPr>
              <a:t>. lapvastagság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ragasztás módja (pont-perem)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err="1" smtClean="0">
                <a:latin typeface="+mn-lt"/>
              </a:rPr>
              <a:t>dübelek</a:t>
            </a:r>
            <a:r>
              <a:rPr lang="hu-HU" sz="2400" b="0" dirty="0" smtClean="0">
                <a:latin typeface="+mn-lt"/>
              </a:rPr>
              <a:t> típusa, száma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üvegszövet </a:t>
            </a:r>
            <a:r>
              <a:rPr lang="hu-HU" sz="2400" b="0" dirty="0" err="1" smtClean="0">
                <a:latin typeface="+mn-lt"/>
              </a:rPr>
              <a:t>átalpolása</a:t>
            </a:r>
            <a:endParaRPr lang="hu-HU" sz="2400" b="0" dirty="0" smtClean="0">
              <a:latin typeface="+mn-lt"/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sarkokon erősítő betétek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(kőzetgyapot betétek és méretük)</a:t>
            </a:r>
            <a:endParaRPr lang="hu-HU" altLang="hu-HU" sz="2400" dirty="0">
              <a:latin typeface="+mn-lt"/>
            </a:endParaRPr>
          </a:p>
        </p:txBody>
      </p:sp>
      <p:sp>
        <p:nvSpPr>
          <p:cNvPr id="14" name="Inhaltsplatzhalter 2"/>
          <p:cNvSpPr txBox="1">
            <a:spLocks/>
          </p:cNvSpPr>
          <p:nvPr/>
        </p:nvSpPr>
        <p:spPr bwMode="auto">
          <a:xfrm>
            <a:off x="6311348" y="2176672"/>
            <a:ext cx="5193412" cy="399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>
            <a:defPPr>
              <a:defRPr lang="en-US"/>
            </a:defPPr>
            <a:lvl1pPr marL="514350" indent="-514350">
              <a:spcBef>
                <a:spcPts val="600"/>
              </a:spcBef>
              <a:buClr>
                <a:srgbClr val="000000"/>
              </a:buClr>
              <a:buFontTx/>
              <a:buBlip>
                <a:blip r:embed="rId6"/>
              </a:buBlip>
              <a:defRPr kumimoji="1" b="1" ker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EPS kávák </a:t>
            </a:r>
            <a:r>
              <a:rPr lang="hu-HU" sz="2400" b="0" dirty="0" err="1" smtClean="0">
                <a:latin typeface="+mn-lt"/>
              </a:rPr>
              <a:t>max</a:t>
            </a:r>
            <a:r>
              <a:rPr lang="hu-HU" sz="2400" b="0" dirty="0" smtClean="0">
                <a:latin typeface="+mn-lt"/>
              </a:rPr>
              <a:t>. vastagsága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MW kávák min. vastagsága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Kávák anyaga, a háló vezetése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vakolatvastagság általános helyen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vakolatvastagság speciális helyen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vakolatvastagság káva alatt, felett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felső lezárások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oldalsó lezárások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hálóbefordítások, élvédők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hu-HU" sz="2400" b="0" dirty="0" smtClean="0">
                <a:latin typeface="+mn-lt"/>
              </a:rPr>
              <a:t>egyéb feltételek.....</a:t>
            </a:r>
            <a:endParaRPr lang="hu-HU" altLang="hu-HU" sz="2400" dirty="0">
              <a:latin typeface="+mn-lt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10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86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219302"/>
    </mc:Choice>
    <mc:Fallback>
      <p:transition advTm="2193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3" grpId="0" build="p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Kép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277" y="1651735"/>
            <a:ext cx="4483444" cy="3515280"/>
          </a:xfrm>
          <a:prstGeom prst="rect">
            <a:avLst/>
          </a:prstGeom>
        </p:spPr>
      </p:pic>
      <p:pic>
        <p:nvPicPr>
          <p:cNvPr id="54" name="Kép 5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467" y="1651735"/>
            <a:ext cx="6115051" cy="3657600"/>
          </a:xfrm>
          <a:prstGeom prst="rect">
            <a:avLst/>
          </a:prstGeom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hu-HU" sz="3600" kern="0" dirty="0">
                <a:solidFill>
                  <a:srgbClr val="000000"/>
                </a:solidFill>
                <a:cs typeface="ＭＳ Ｐゴシック" pitchFamily="34" charset="-128"/>
              </a:rPr>
              <a:t>Káva-megoldások – Elvi elrendezési lehetőségek</a:t>
            </a:r>
            <a:r>
              <a:rPr kumimoji="1" lang="de-DE" sz="3600" kern="0" dirty="0">
                <a:solidFill>
                  <a:srgbClr val="000000"/>
                </a:solidFill>
                <a:cs typeface="ＭＳ Ｐゴシック" pitchFamily="34" charset="-128"/>
              </a:rPr>
              <a:t/>
            </a:r>
            <a:br>
              <a:rPr kumimoji="1" lang="de-DE" sz="3600" kern="0" dirty="0">
                <a:solidFill>
                  <a:srgbClr val="000000"/>
                </a:solidFill>
                <a:cs typeface="ＭＳ Ｐゴシック" pitchFamily="34" charset="-128"/>
              </a:rPr>
            </a:b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11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06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696"/>
    </mc:Choice>
    <mc:Fallback>
      <p:transition spd="slow" advTm="85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églalap 5"/>
          <p:cNvSpPr/>
          <p:nvPr/>
        </p:nvSpPr>
        <p:spPr bwMode="auto">
          <a:xfrm>
            <a:off x="2301919" y="2604463"/>
            <a:ext cx="1392072" cy="3370997"/>
          </a:xfrm>
          <a:prstGeom prst="rect">
            <a:avLst/>
          </a:prstGeom>
          <a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220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Téglalap 6"/>
          <p:cNvSpPr/>
          <p:nvPr/>
        </p:nvSpPr>
        <p:spPr bwMode="auto">
          <a:xfrm>
            <a:off x="3794831" y="3606636"/>
            <a:ext cx="665683" cy="2370125"/>
          </a:xfrm>
          <a:prstGeom prst="rect">
            <a:avLst/>
          </a:prstGeom>
          <a:blipFill>
            <a:blip r:embed="rId5">
              <a:grayscl/>
            </a:blip>
            <a:tile tx="0" ty="0" sx="100000" sy="100000" flip="none" algn="tl"/>
          </a:blip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220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841354" y="1151776"/>
            <a:ext cx="9873029" cy="1061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b"/>
          <a:lstStyle/>
          <a:p>
            <a:pPr>
              <a:defRPr/>
            </a:pPr>
            <a:r>
              <a:rPr kumimoji="1" lang="hu-HU" sz="2800" b="1" kern="0" dirty="0">
                <a:solidFill>
                  <a:srgbClr val="000000"/>
                </a:solidFill>
                <a:latin typeface="+mj-lt"/>
                <a:ea typeface="+mj-ea"/>
                <a:cs typeface="ＭＳ Ｐゴシック" pitchFamily="34" charset="-128"/>
              </a:rPr>
              <a:t>Általános </a:t>
            </a:r>
            <a:r>
              <a:rPr kumimoji="1" lang="hu-HU" sz="2800" b="1" kern="0" dirty="0" smtClean="0">
                <a:solidFill>
                  <a:srgbClr val="000000"/>
                </a:solidFill>
                <a:latin typeface="+mj-lt"/>
                <a:ea typeface="+mj-ea"/>
                <a:cs typeface="ＭＳ Ｐゴシック" pitchFamily="34" charset="-128"/>
              </a:rPr>
              <a:t>elv: </a:t>
            </a:r>
            <a:endParaRPr kumimoji="1" lang="hu-HU" sz="2800" b="1" kern="0" dirty="0">
              <a:solidFill>
                <a:srgbClr val="000000"/>
              </a:solidFill>
              <a:latin typeface="+mj-lt"/>
              <a:ea typeface="+mj-ea"/>
              <a:cs typeface="ＭＳ Ｐゴシック" pitchFamily="34" charset="-128"/>
            </a:endParaRPr>
          </a:p>
          <a:p>
            <a:pPr>
              <a:defRPr/>
            </a:pPr>
            <a:r>
              <a:rPr kumimoji="1" lang="hu-HU" sz="2400" kern="0" dirty="0">
                <a:solidFill>
                  <a:srgbClr val="000000"/>
                </a:solidFill>
                <a:latin typeface="+mj-lt"/>
                <a:ea typeface="+mj-ea"/>
                <a:cs typeface="ＭＳ Ｐゴシック" pitchFamily="34" charset="-128"/>
              </a:rPr>
              <a:t>a ragasztóba ágyazott üvegszövet mindig védje meg a hőszigetelő lap „bütüjét” és legalább 10 cm-es ragasztással </a:t>
            </a:r>
            <a:r>
              <a:rPr kumimoji="1" lang="hu-HU" sz="2400" kern="0" dirty="0" err="1">
                <a:solidFill>
                  <a:srgbClr val="000000"/>
                </a:solidFill>
                <a:latin typeface="+mj-lt"/>
                <a:ea typeface="+mj-ea"/>
                <a:cs typeface="ＭＳ Ｐゴシック" pitchFamily="34" charset="-128"/>
              </a:rPr>
              <a:t>végződjön</a:t>
            </a:r>
            <a:r>
              <a:rPr kumimoji="1" lang="hu-HU" sz="2400" kern="0" dirty="0">
                <a:solidFill>
                  <a:srgbClr val="000000"/>
                </a:solidFill>
                <a:latin typeface="+mj-lt"/>
                <a:ea typeface="+mj-ea"/>
                <a:cs typeface="ＭＳ Ｐゴシック" pitchFamily="34" charset="-128"/>
              </a:rPr>
              <a:t> az „A1” falazat felületén</a:t>
            </a:r>
            <a:endParaRPr kumimoji="1" lang="de-DE" sz="2400" kern="0" dirty="0">
              <a:solidFill>
                <a:srgbClr val="000000"/>
              </a:solidFill>
              <a:latin typeface="+mj-lt"/>
              <a:ea typeface="+mj-ea"/>
              <a:cs typeface="ＭＳ Ｐゴシック" pitchFamily="34" charset="-128"/>
            </a:endParaRPr>
          </a:p>
        </p:txBody>
      </p:sp>
      <p:cxnSp>
        <p:nvCxnSpPr>
          <p:cNvPr id="10" name="Egyenes összekötő 9"/>
          <p:cNvCxnSpPr/>
          <p:nvPr/>
        </p:nvCxnSpPr>
        <p:spPr bwMode="auto">
          <a:xfrm rot="16200000" flipV="1">
            <a:off x="3311289" y="4764477"/>
            <a:ext cx="2412643" cy="11931"/>
          </a:xfrm>
          <a:prstGeom prst="line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Egyenes összekötő 13"/>
          <p:cNvCxnSpPr/>
          <p:nvPr/>
        </p:nvCxnSpPr>
        <p:spPr bwMode="auto">
          <a:xfrm rot="5400000" flipH="1" flipV="1">
            <a:off x="3446838" y="3851744"/>
            <a:ext cx="582887" cy="7640"/>
          </a:xfrm>
          <a:prstGeom prst="line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Egyenes összekötő 16"/>
          <p:cNvCxnSpPr/>
          <p:nvPr/>
        </p:nvCxnSpPr>
        <p:spPr bwMode="auto">
          <a:xfrm flipV="1">
            <a:off x="3733800" y="3564122"/>
            <a:ext cx="782371" cy="2359"/>
          </a:xfrm>
          <a:prstGeom prst="line">
            <a:avLst/>
          </a:prstGeom>
          <a:noFill/>
          <a:ln w="28575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0" name="Téglalap 19"/>
          <p:cNvSpPr/>
          <p:nvPr/>
        </p:nvSpPr>
        <p:spPr bwMode="auto">
          <a:xfrm>
            <a:off x="5235949" y="2604463"/>
            <a:ext cx="1392072" cy="3370997"/>
          </a:xfrm>
          <a:prstGeom prst="rect">
            <a:avLst/>
          </a:prstGeom>
          <a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220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" name="Téglalap 20"/>
          <p:cNvSpPr/>
          <p:nvPr/>
        </p:nvSpPr>
        <p:spPr bwMode="auto">
          <a:xfrm>
            <a:off x="6728861" y="3606636"/>
            <a:ext cx="665683" cy="2370125"/>
          </a:xfrm>
          <a:prstGeom prst="rect">
            <a:avLst/>
          </a:prstGeom>
          <a:blipFill>
            <a:blip r:embed="rId5">
              <a:grayscl/>
            </a:blip>
            <a:tile tx="0" ty="0" sx="100000" sy="100000" flip="none" algn="tl"/>
          </a:blip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220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2" name="Egyenes összekötő 21"/>
          <p:cNvCxnSpPr/>
          <p:nvPr/>
        </p:nvCxnSpPr>
        <p:spPr bwMode="auto">
          <a:xfrm rot="16200000" flipV="1">
            <a:off x="6245320" y="4764477"/>
            <a:ext cx="2412643" cy="11931"/>
          </a:xfrm>
          <a:prstGeom prst="line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3" name="Egyenes összekötő 22"/>
          <p:cNvCxnSpPr/>
          <p:nvPr/>
        </p:nvCxnSpPr>
        <p:spPr bwMode="auto">
          <a:xfrm rot="5400000">
            <a:off x="6400435" y="3287144"/>
            <a:ext cx="552676" cy="1281"/>
          </a:xfrm>
          <a:prstGeom prst="line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4" name="Egyenes összekötő 23"/>
          <p:cNvCxnSpPr/>
          <p:nvPr/>
        </p:nvCxnSpPr>
        <p:spPr bwMode="auto">
          <a:xfrm flipV="1">
            <a:off x="6667831" y="3564122"/>
            <a:ext cx="782371" cy="2359"/>
          </a:xfrm>
          <a:prstGeom prst="line">
            <a:avLst/>
          </a:prstGeom>
          <a:noFill/>
          <a:ln w="28575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Téglalap 24"/>
          <p:cNvSpPr/>
          <p:nvPr/>
        </p:nvSpPr>
        <p:spPr bwMode="auto">
          <a:xfrm>
            <a:off x="7963247" y="2604463"/>
            <a:ext cx="1392072" cy="3370997"/>
          </a:xfrm>
          <a:prstGeom prst="rect">
            <a:avLst/>
          </a:prstGeom>
          <a:blipFill>
            <a:blip r:embed="rId4">
              <a:duotone>
                <a:prstClr val="black"/>
                <a:srgbClr val="D9C3A5">
                  <a:tint val="50000"/>
                  <a:satMod val="180000"/>
                </a:srgbClr>
              </a:duotone>
            </a:blip>
            <a:tile tx="0" ty="0" sx="100000" sy="100000" flip="none" algn="tl"/>
          </a:blip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220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Téglalap 25"/>
          <p:cNvSpPr/>
          <p:nvPr/>
        </p:nvSpPr>
        <p:spPr bwMode="auto">
          <a:xfrm>
            <a:off x="9456159" y="2604455"/>
            <a:ext cx="665683" cy="3372307"/>
          </a:xfrm>
          <a:prstGeom prst="rect">
            <a:avLst/>
          </a:prstGeom>
          <a:blipFill>
            <a:blip r:embed="rId5">
              <a:grayscl/>
            </a:blip>
            <a:tile tx="0" ty="0" sx="100000" sy="100000" flip="none" algn="tl"/>
          </a:blipFill>
          <a:ln>
            <a:solidFill>
              <a:srgbClr val="000000"/>
            </a:solidFill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377"/>
            <a:endParaRPr lang="en-US" sz="2200">
              <a:latin typeface="Arial Black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27" name="Egyenes összekötő 26"/>
          <p:cNvCxnSpPr/>
          <p:nvPr/>
        </p:nvCxnSpPr>
        <p:spPr bwMode="auto">
          <a:xfrm rot="16200000" flipV="1">
            <a:off x="8469955" y="4261813"/>
            <a:ext cx="3412067" cy="17835"/>
          </a:xfrm>
          <a:prstGeom prst="line">
            <a:avLst/>
          </a:prstGeom>
          <a:noFill/>
          <a:ln w="38100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29" name="Egyenes összekötő 28"/>
          <p:cNvCxnSpPr/>
          <p:nvPr/>
        </p:nvCxnSpPr>
        <p:spPr bwMode="auto">
          <a:xfrm>
            <a:off x="8860343" y="2562171"/>
            <a:ext cx="1317156" cy="87"/>
          </a:xfrm>
          <a:prstGeom prst="line">
            <a:avLst/>
          </a:prstGeom>
          <a:noFill/>
          <a:ln w="28575">
            <a:solidFill>
              <a:srgbClr val="FF0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Szövegdoboz 33"/>
          <p:cNvSpPr txBox="1"/>
          <p:nvPr/>
        </p:nvSpPr>
        <p:spPr>
          <a:xfrm rot="16200000">
            <a:off x="1611503" y="4274229"/>
            <a:ext cx="2767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>
                <a:solidFill>
                  <a:srgbClr val="000000"/>
                </a:solidFill>
                <a:latin typeface="+mj-lt"/>
              </a:rPr>
              <a:t>„A1” falazat</a:t>
            </a:r>
            <a:endParaRPr lang="en-US" sz="2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7" name="Szövegdoboz 36"/>
          <p:cNvSpPr txBox="1"/>
          <p:nvPr/>
        </p:nvSpPr>
        <p:spPr>
          <a:xfrm rot="16200000">
            <a:off x="4561438" y="4274229"/>
            <a:ext cx="2767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>
                <a:solidFill>
                  <a:srgbClr val="000000"/>
                </a:solidFill>
                <a:latin typeface="+mj-lt"/>
              </a:rPr>
              <a:t>„A1” falazat</a:t>
            </a:r>
            <a:endParaRPr lang="en-US" sz="2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8" name="Szövegdoboz 37"/>
          <p:cNvSpPr txBox="1"/>
          <p:nvPr/>
        </p:nvSpPr>
        <p:spPr>
          <a:xfrm rot="16200000">
            <a:off x="7344395" y="4274229"/>
            <a:ext cx="2767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>
                <a:solidFill>
                  <a:srgbClr val="000000"/>
                </a:solidFill>
                <a:latin typeface="+mj-lt"/>
              </a:rPr>
              <a:t>„A1” falazat</a:t>
            </a:r>
            <a:endParaRPr lang="en-US" sz="2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9" name="Szövegdoboz 38"/>
          <p:cNvSpPr txBox="1"/>
          <p:nvPr/>
        </p:nvSpPr>
        <p:spPr>
          <a:xfrm rot="16200000">
            <a:off x="2724687" y="4274229"/>
            <a:ext cx="2767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>
                <a:solidFill>
                  <a:srgbClr val="000000"/>
                </a:solidFill>
                <a:latin typeface="+mj-lt"/>
              </a:rPr>
              <a:t>Hőszigetelés</a:t>
            </a:r>
            <a:endParaRPr lang="en-US" sz="2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0" name="Szövegdoboz 39"/>
          <p:cNvSpPr txBox="1"/>
          <p:nvPr/>
        </p:nvSpPr>
        <p:spPr>
          <a:xfrm rot="16200000">
            <a:off x="5666670" y="4274229"/>
            <a:ext cx="2767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>
                <a:solidFill>
                  <a:srgbClr val="000000"/>
                </a:solidFill>
                <a:latin typeface="+mj-lt"/>
              </a:rPr>
              <a:t>Hőszigetelés</a:t>
            </a:r>
            <a:endParaRPr lang="en-US" sz="22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41" name="Szövegdoboz 40"/>
          <p:cNvSpPr txBox="1"/>
          <p:nvPr/>
        </p:nvSpPr>
        <p:spPr>
          <a:xfrm rot="16200000">
            <a:off x="8425774" y="4274231"/>
            <a:ext cx="2767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>
                <a:solidFill>
                  <a:srgbClr val="000000"/>
                </a:solidFill>
                <a:latin typeface="+mj-lt"/>
              </a:rPr>
              <a:t>Hőszigetelés</a:t>
            </a:r>
            <a:endParaRPr lang="en-US" sz="2200">
              <a:solidFill>
                <a:srgbClr val="000000"/>
              </a:solidFill>
              <a:latin typeface="+mj-lt"/>
            </a:endParaRPr>
          </a:p>
        </p:txBody>
      </p:sp>
      <p:cxnSp>
        <p:nvCxnSpPr>
          <p:cNvPr id="46" name="Egyenes összekötő 45"/>
          <p:cNvCxnSpPr/>
          <p:nvPr/>
        </p:nvCxnSpPr>
        <p:spPr bwMode="auto">
          <a:xfrm>
            <a:off x="8853831" y="2600798"/>
            <a:ext cx="501092" cy="23"/>
          </a:xfrm>
          <a:prstGeom prst="line">
            <a:avLst/>
          </a:prstGeom>
          <a:noFill/>
          <a:ln w="53975">
            <a:solidFill>
              <a:srgbClr val="008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48" name="Egyenes összekötő 47"/>
          <p:cNvCxnSpPr/>
          <p:nvPr/>
        </p:nvCxnSpPr>
        <p:spPr bwMode="auto">
          <a:xfrm rot="5400000">
            <a:off x="6324818" y="3304127"/>
            <a:ext cx="565951" cy="543"/>
          </a:xfrm>
          <a:prstGeom prst="line">
            <a:avLst/>
          </a:prstGeom>
          <a:noFill/>
          <a:ln w="53975">
            <a:solidFill>
              <a:srgbClr val="008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cxnSp>
        <p:nvCxnSpPr>
          <p:cNvPr id="53" name="Egyenes összekötő 52"/>
          <p:cNvCxnSpPr/>
          <p:nvPr/>
        </p:nvCxnSpPr>
        <p:spPr bwMode="auto">
          <a:xfrm rot="5400000">
            <a:off x="3401465" y="3842371"/>
            <a:ext cx="547363" cy="10951"/>
          </a:xfrm>
          <a:prstGeom prst="line">
            <a:avLst/>
          </a:prstGeom>
          <a:noFill/>
          <a:ln w="53975">
            <a:solidFill>
              <a:srgbClr val="00800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</p:cxnSp>
      <p:sp>
        <p:nvSpPr>
          <p:cNvPr id="59" name="Szövegdoboz 58"/>
          <p:cNvSpPr txBox="1"/>
          <p:nvPr/>
        </p:nvSpPr>
        <p:spPr>
          <a:xfrm rot="16200000">
            <a:off x="2818576" y="3650681"/>
            <a:ext cx="1321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>
                <a:solidFill>
                  <a:srgbClr val="000000"/>
                </a:solidFill>
                <a:latin typeface="+mj-lt"/>
              </a:rPr>
              <a:t>ragasztó 10 cm</a:t>
            </a:r>
            <a:endParaRPr lang="en-US" sz="1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0" name="Szövegdoboz 59"/>
          <p:cNvSpPr txBox="1"/>
          <p:nvPr/>
        </p:nvSpPr>
        <p:spPr>
          <a:xfrm rot="16200000">
            <a:off x="5756427" y="3252305"/>
            <a:ext cx="1321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>
                <a:solidFill>
                  <a:srgbClr val="000000"/>
                </a:solidFill>
                <a:latin typeface="+mj-lt"/>
              </a:rPr>
              <a:t>ragasztó 10 cm</a:t>
            </a:r>
            <a:endParaRPr lang="en-US" sz="1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61" name="Szövegdoboz 60"/>
          <p:cNvSpPr txBox="1"/>
          <p:nvPr/>
        </p:nvSpPr>
        <p:spPr>
          <a:xfrm>
            <a:off x="8584765" y="2620258"/>
            <a:ext cx="848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400">
                <a:solidFill>
                  <a:srgbClr val="000000"/>
                </a:solidFill>
                <a:latin typeface="+mj-lt"/>
              </a:rPr>
              <a:t>ragasztó </a:t>
            </a:r>
          </a:p>
          <a:p>
            <a:pPr algn="ctr"/>
            <a:r>
              <a:rPr lang="hu-HU" sz="1400">
                <a:solidFill>
                  <a:srgbClr val="000000"/>
                </a:solidFill>
                <a:latin typeface="+mj-lt"/>
              </a:rPr>
              <a:t>10 cm</a:t>
            </a:r>
            <a:endParaRPr lang="en-US" sz="140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Lezárások, csomóponti elvek</a:t>
            </a:r>
            <a:endParaRPr lang="hu-HU" sz="3600" dirty="0"/>
          </a:p>
        </p:txBody>
      </p:sp>
      <p:sp>
        <p:nvSpPr>
          <p:cNvPr id="31" name="Szövegdoboz 30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12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814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942"/>
    </mc:Choice>
    <mc:Fallback>
      <p:transition spd="slow" advTm="57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ép 11" descr="ScreenHunter_404 Sep. 06 13.5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053" y="1468638"/>
            <a:ext cx="4569881" cy="42860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/>
              <a:t>EPS rendszer – </a:t>
            </a:r>
            <a:r>
              <a:rPr lang="hu-HU" sz="3600" dirty="0" err="1"/>
              <a:t>Klinker</a:t>
            </a:r>
            <a:r>
              <a:rPr lang="hu-HU" sz="3600" dirty="0"/>
              <a:t> burkolattal</a:t>
            </a:r>
            <a:endParaRPr lang="de-DE" sz="3600" dirty="0"/>
          </a:p>
        </p:txBody>
      </p:sp>
      <p:pic>
        <p:nvPicPr>
          <p:cNvPr id="9" name="Kép 8" descr="IMG_8173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226605" y="1775937"/>
            <a:ext cx="2573600" cy="3563445"/>
          </a:xfrm>
          <a:prstGeom prst="rect">
            <a:avLst/>
          </a:prstGeom>
        </p:spPr>
      </p:pic>
      <p:pic>
        <p:nvPicPr>
          <p:cNvPr id="10" name="Kép 9" descr="IMG_1498.JPG"/>
          <p:cNvPicPr>
            <a:picLocks noChangeAspect="1"/>
          </p:cNvPicPr>
          <p:nvPr/>
        </p:nvPicPr>
        <p:blipFill>
          <a:blip r:embed="rId6" cstate="screen">
            <a:lum bright="11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133877" y="1783890"/>
            <a:ext cx="2343401" cy="3555492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537532" y="5577920"/>
            <a:ext cx="2238722" cy="33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b"/>
          <a:lstStyle/>
          <a:p>
            <a:pPr>
              <a:defRPr/>
            </a:pPr>
            <a:r>
              <a:rPr kumimoji="1" lang="hu-HU" sz="2400" kern="0" dirty="0">
                <a:solidFill>
                  <a:srgbClr val="000000"/>
                </a:solidFill>
                <a:latin typeface="+mj-lt"/>
                <a:ea typeface="+mj-ea"/>
                <a:cs typeface="ＭＳ Ｐゴシック" pitchFamily="34" charset="-128"/>
              </a:rPr>
              <a:t>vizsgálat előtt</a:t>
            </a:r>
            <a:endParaRPr kumimoji="1" lang="de-DE" sz="2400" kern="0" dirty="0">
              <a:solidFill>
                <a:srgbClr val="000000"/>
              </a:solidFill>
              <a:latin typeface="+mj-lt"/>
              <a:ea typeface="+mj-ea"/>
              <a:cs typeface="ＭＳ Ｐゴシック" pitchFamily="34" charset="-128"/>
            </a:endParaRPr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 bwMode="auto">
          <a:xfrm>
            <a:off x="9394137" y="5577920"/>
            <a:ext cx="2238722" cy="33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9" rIns="92075" bIns="46039" anchor="b"/>
          <a:lstStyle/>
          <a:p>
            <a:pPr>
              <a:defRPr/>
            </a:pPr>
            <a:r>
              <a:rPr kumimoji="1" lang="hu-HU" sz="2400" kern="0" dirty="0">
                <a:solidFill>
                  <a:srgbClr val="000000"/>
                </a:solidFill>
                <a:latin typeface="+mj-lt"/>
                <a:ea typeface="+mj-ea"/>
                <a:cs typeface="ＭＳ Ｐゴシック" pitchFamily="34" charset="-128"/>
              </a:rPr>
              <a:t>vizsgálat után</a:t>
            </a:r>
            <a:endParaRPr kumimoji="1" lang="de-DE" sz="2400" kern="0" dirty="0">
              <a:solidFill>
                <a:srgbClr val="000000"/>
              </a:solidFill>
              <a:latin typeface="+mj-lt"/>
              <a:ea typeface="+mj-ea"/>
              <a:cs typeface="ＭＳ Ｐゴシック" pitchFamily="34" charset="-128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13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694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459"/>
    </mc:Choice>
    <mc:Fallback>
      <p:transition spd="slow" advTm="134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Összefoglalás: Mi </a:t>
            </a:r>
            <a:r>
              <a:rPr lang="hu-HU" sz="3600" dirty="0" smtClean="0"/>
              <a:t>kell ahhoz, hogy...</a:t>
            </a:r>
            <a:endParaRPr lang="hu-HU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53863" y="2315070"/>
            <a:ext cx="7186821" cy="786349"/>
          </a:xfrm>
        </p:spPr>
        <p:txBody>
          <a:bodyPr/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dirty="0" smtClean="0"/>
              <a:t>Azt tartalmazza, hogy </a:t>
            </a:r>
            <a:r>
              <a:rPr lang="hu-HU" sz="2400" b="1" dirty="0" smtClean="0"/>
              <a:t>mikor, milyen </a:t>
            </a:r>
            <a:r>
              <a:rPr lang="hu-HU" sz="2400" dirty="0" smtClean="0"/>
              <a:t>rendszereket, </a:t>
            </a:r>
            <a:r>
              <a:rPr lang="hu-HU" sz="2400" b="1" dirty="0" smtClean="0"/>
              <a:t>hol</a:t>
            </a:r>
            <a:r>
              <a:rPr lang="hu-HU" sz="2400" dirty="0" smtClean="0"/>
              <a:t> (és esetenként azt is, hogy </a:t>
            </a:r>
            <a:r>
              <a:rPr lang="hu-HU" sz="2400" b="1" dirty="0" smtClean="0"/>
              <a:t>hogyan</a:t>
            </a:r>
            <a:r>
              <a:rPr lang="hu-HU" sz="2400" dirty="0" smtClean="0"/>
              <a:t>) építhetünk be.</a:t>
            </a:r>
            <a:endParaRPr lang="hu-HU" sz="2400" dirty="0"/>
          </a:p>
        </p:txBody>
      </p:sp>
      <p:sp>
        <p:nvSpPr>
          <p:cNvPr id="10" name="Cím 1"/>
          <p:cNvSpPr txBox="1">
            <a:spLocks/>
          </p:cNvSpPr>
          <p:nvPr/>
        </p:nvSpPr>
        <p:spPr bwMode="auto">
          <a:xfrm>
            <a:off x="898004" y="834043"/>
            <a:ext cx="8886824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defTabSz="1008063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None/>
              <a:defRPr kumimoji="1" sz="2400" b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44575" indent="-285750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kumimoji="1"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530350" indent="-295275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949450" indent="-228600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368550" indent="-228600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82575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328295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74015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419735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hu-HU" b="0" dirty="0">
                <a:latin typeface="+mj-lt"/>
              </a:rPr>
              <a:t>tűzvédelmileg megfelelő hőszigetelő rendszert tervezzünk/építsünk?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216816" y="3301095"/>
            <a:ext cx="6723683" cy="82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50035" indent="-3500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83411" indent="-21430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7734" indent="-22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3pPr>
            <a:lvl4pPr marL="1462051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776369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2119260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6pPr>
            <a:lvl7pPr marL="2462152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7pPr>
            <a:lvl8pPr marL="2805043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8pPr>
            <a:lvl9pPr marL="3147935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 b="1" kern="0" dirty="0" smtClean="0">
                <a:solidFill>
                  <a:schemeClr val="tx1"/>
                </a:solidFill>
              </a:rPr>
              <a:t>2. Nemzeti </a:t>
            </a:r>
            <a:r>
              <a:rPr lang="hu-HU" sz="2800" b="1" kern="0" dirty="0" smtClean="0">
                <a:solidFill>
                  <a:schemeClr val="tx1"/>
                </a:solidFill>
              </a:rPr>
              <a:t>Műszaki </a:t>
            </a:r>
            <a:r>
              <a:rPr lang="hu-HU" sz="2800" b="1" kern="0" dirty="0" smtClean="0">
                <a:solidFill>
                  <a:schemeClr val="tx1"/>
                </a:solidFill>
              </a:rPr>
              <a:t>Értékelés </a:t>
            </a:r>
            <a:r>
              <a:rPr lang="hu-HU" sz="2800" b="1" kern="0" dirty="0" smtClean="0"/>
              <a:t>(</a:t>
            </a:r>
            <a:r>
              <a:rPr lang="hu-HU" sz="2800" b="1" kern="0" dirty="0">
                <a:solidFill>
                  <a:srgbClr val="FF0000"/>
                </a:solidFill>
              </a:rPr>
              <a:t>NMÉ</a:t>
            </a:r>
            <a:r>
              <a:rPr lang="hu-HU" sz="2800" b="1" kern="0" dirty="0"/>
              <a:t>)</a:t>
            </a:r>
          </a:p>
        </p:txBody>
      </p:sp>
      <p:sp>
        <p:nvSpPr>
          <p:cNvPr id="13" name="Téglalap 12"/>
          <p:cNvSpPr/>
          <p:nvPr/>
        </p:nvSpPr>
        <p:spPr>
          <a:xfrm>
            <a:off x="838200" y="1787919"/>
            <a:ext cx="109730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rabicPeriod"/>
            </a:pPr>
            <a:r>
              <a:rPr kumimoji="1" lang="hu-HU" sz="2800" b="1" dirty="0" smtClean="0">
                <a:solidFill>
                  <a:srgbClr val="000000"/>
                </a:solidFill>
                <a:latin typeface="+mn-lt"/>
              </a:rPr>
              <a:t>A 30/2019</a:t>
            </a:r>
            <a:r>
              <a:rPr kumimoji="1" lang="hu-HU" sz="2800" b="1" dirty="0">
                <a:solidFill>
                  <a:srgbClr val="000000"/>
                </a:solidFill>
                <a:latin typeface="+mn-lt"/>
              </a:rPr>
              <a:t>. (VII. 26.) BM rendelet </a:t>
            </a:r>
            <a:r>
              <a:rPr kumimoji="1" lang="hu-HU" sz="2800" b="1" dirty="0" smtClean="0">
                <a:solidFill>
                  <a:srgbClr val="000000"/>
                </a:solidFill>
                <a:latin typeface="+mn-lt"/>
              </a:rPr>
              <a:t>az </a:t>
            </a:r>
            <a:r>
              <a:rPr kumimoji="1" lang="hu-HU" sz="2800" b="1" dirty="0">
                <a:solidFill>
                  <a:srgbClr val="FF0000"/>
                </a:solidFill>
                <a:latin typeface="+mn-lt"/>
              </a:rPr>
              <a:t>OTSZ</a:t>
            </a:r>
            <a:r>
              <a:rPr kumimoji="1" lang="hu-HU" sz="2800" b="1" dirty="0">
                <a:solidFill>
                  <a:srgbClr val="000000"/>
                </a:solidFill>
                <a:latin typeface="+mn-lt"/>
              </a:rPr>
              <a:t> </a:t>
            </a:r>
            <a:r>
              <a:rPr kumimoji="1" lang="hu-HU" sz="2800" b="1" dirty="0" smtClean="0">
                <a:solidFill>
                  <a:srgbClr val="000000"/>
                </a:solidFill>
                <a:latin typeface="+mn-lt"/>
              </a:rPr>
              <a:t>módosításáról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3636" y="1"/>
            <a:ext cx="1108364" cy="1108364"/>
          </a:xfrm>
          <a:prstGeom prst="rect">
            <a:avLst/>
          </a:prstGeom>
        </p:spPr>
      </p:pic>
      <p:sp>
        <p:nvSpPr>
          <p:cNvPr id="15" name="Inhaltsplatzhalter 2"/>
          <p:cNvSpPr txBox="1">
            <a:spLocks/>
          </p:cNvSpPr>
          <p:nvPr/>
        </p:nvSpPr>
        <p:spPr>
          <a:xfrm>
            <a:off x="693987" y="4832241"/>
            <a:ext cx="3393663" cy="453650"/>
          </a:xfrm>
          <a:prstGeom prst="rect">
            <a:avLst/>
          </a:prstGeom>
        </p:spPr>
        <p:txBody>
          <a:bodyPr/>
          <a:lstStyle>
            <a:lvl1pPr marL="169863" indent="-169863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7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hu-HU" sz="2800" b="1" dirty="0" smtClean="0"/>
              <a:t>3. Gyártói ajánlások</a:t>
            </a:r>
            <a:endParaRPr lang="hu-HU" sz="2400" dirty="0"/>
          </a:p>
        </p:txBody>
      </p:sp>
      <p:sp>
        <p:nvSpPr>
          <p:cNvPr id="16" name="Inhaltsplatzhalter 2"/>
          <p:cNvSpPr txBox="1">
            <a:spLocks/>
          </p:cNvSpPr>
          <p:nvPr/>
        </p:nvSpPr>
        <p:spPr>
          <a:xfrm>
            <a:off x="1353864" y="3870809"/>
            <a:ext cx="9873460" cy="786349"/>
          </a:xfrm>
          <a:prstGeom prst="rect">
            <a:avLst/>
          </a:prstGeom>
        </p:spPr>
        <p:txBody>
          <a:bodyPr/>
          <a:lstStyle>
            <a:lvl1pPr marL="169863" indent="-169863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7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hu-HU" sz="2400" dirty="0" smtClean="0"/>
              <a:t>Azt tartalmazza, hogy az egyes rendszerek </a:t>
            </a:r>
            <a:r>
              <a:rPr lang="hu-HU" sz="2400" b="1" dirty="0" smtClean="0"/>
              <a:t>milyen feltétlek teljesítése esetén </a:t>
            </a:r>
            <a:r>
              <a:rPr lang="hu-HU" sz="2400" dirty="0" smtClean="0"/>
              <a:t>rendelkeznek a </a:t>
            </a:r>
            <a:r>
              <a:rPr lang="hu-HU" sz="2400" b="1" dirty="0" smtClean="0"/>
              <a:t>minősítésben megadott </a:t>
            </a:r>
            <a:r>
              <a:rPr lang="hu-HU" sz="2400" dirty="0" smtClean="0"/>
              <a:t>tulajdonságokkal</a:t>
            </a:r>
            <a:endParaRPr lang="hu-HU" sz="2400" dirty="0"/>
          </a:p>
        </p:txBody>
      </p:sp>
      <p:sp>
        <p:nvSpPr>
          <p:cNvPr id="17" name="Inhaltsplatzhalter 2"/>
          <p:cNvSpPr txBox="1">
            <a:spLocks/>
          </p:cNvSpPr>
          <p:nvPr/>
        </p:nvSpPr>
        <p:spPr>
          <a:xfrm>
            <a:off x="1353864" y="5363819"/>
            <a:ext cx="10316520" cy="786349"/>
          </a:xfrm>
          <a:prstGeom prst="rect">
            <a:avLst/>
          </a:prstGeom>
        </p:spPr>
        <p:txBody>
          <a:bodyPr/>
          <a:lstStyle>
            <a:lvl1pPr marL="169863" indent="-169863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27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56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1463" indent="-169863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03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95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86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77" indent="-171446" algn="l" defTabSz="685783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hu-HU" sz="2400" dirty="0" smtClean="0"/>
              <a:t>Az OTSZ és az NMÉ alapján konkrét utasításokat vagy elveket tartalmaznak, de a </a:t>
            </a:r>
            <a:r>
              <a:rPr lang="hu-HU" sz="2400" b="1" dirty="0" smtClean="0">
                <a:solidFill>
                  <a:srgbClr val="FF0000"/>
                </a:solidFill>
              </a:rPr>
              <a:t>gyártóknak nincs joga különleges megoldásokat jóváhagyni vagy minősíteni!</a:t>
            </a:r>
            <a:endParaRPr lang="hu-HU" sz="2400" b="1" dirty="0">
              <a:solidFill>
                <a:srgbClr val="FF0000"/>
              </a:solidFill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14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5568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937"/>
    </mc:Choice>
    <mc:Fallback>
      <p:transition spd="slow" advTm="169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11" grpId="0"/>
      <p:bldP spid="13" grpId="0"/>
      <p:bldP spid="15" grpId="0" build="p"/>
      <p:bldP spid="16" grpId="0" build="p"/>
      <p:bldP spid="1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4995D855-12AE-493B-A522-AC18F40B75D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 bwMode="auto">
          <a:xfrm>
            <a:off x="575231" y="587862"/>
            <a:ext cx="9155177" cy="106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hu-HU" sz="3600" b="1" dirty="0" smtClean="0"/>
              <a:t>Köszönöm a figyelmet....!</a:t>
            </a:r>
            <a:endParaRPr lang="hu-HU" altLang="hu-HU" sz="3600" b="1" u="none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64111B0-2EA0-4A34-BC74-6B33A5497CC9}"/>
              </a:ext>
            </a:extLst>
          </p:cNvPr>
          <p:cNvCxnSpPr>
            <a:cxnSpLocks/>
          </p:cNvCxnSpPr>
          <p:nvPr/>
        </p:nvCxnSpPr>
        <p:spPr>
          <a:xfrm flipV="1">
            <a:off x="640547" y="1715247"/>
            <a:ext cx="10840253" cy="92298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52" name="TextBox 4">
            <a:extLst>
              <a:ext uri="{FF2B5EF4-FFF2-40B4-BE49-F238E27FC236}">
                <a16:creationId xmlns:a16="http://schemas.microsoft.com/office/drawing/2014/main" id="{5662CAB4-EF38-461E-B352-E9352DBF5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5865" y="2394879"/>
            <a:ext cx="524347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b="1"/>
              <a:t>Innovációk és megoldások a tűzvédelemben – tűzterjedés gátlás, tűzszakaszolás</a:t>
            </a:r>
          </a:p>
          <a:p>
            <a:pPr eaLnBrk="1" hangingPunct="1"/>
            <a:r>
              <a:rPr lang="hu-HU" altLang="hu-HU"/>
              <a:t>A BM OKF Tudományos Tanácsa és a </a:t>
            </a:r>
          </a:p>
          <a:p>
            <a:pPr eaLnBrk="1" hangingPunct="1"/>
            <a:r>
              <a:rPr lang="hu-HU" altLang="hu-HU"/>
              <a:t>Védelem Katasztrófavédelmi Szemle konferenciája</a:t>
            </a:r>
          </a:p>
          <a:p>
            <a:pPr eaLnBrk="1" hangingPunct="1"/>
            <a:endParaRPr lang="hu-HU" altLang="hu-HU"/>
          </a:p>
          <a:p>
            <a:pPr eaLnBrk="1" hangingPunct="1"/>
            <a:r>
              <a:rPr lang="hu-HU" altLang="hu-HU"/>
              <a:t>2020. nov. 2., Online</a:t>
            </a:r>
          </a:p>
        </p:txBody>
      </p:sp>
      <p:pic>
        <p:nvPicPr>
          <p:cNvPr id="2053" name="Picture 2">
            <a:extLst>
              <a:ext uri="{FF2B5EF4-FFF2-40B4-BE49-F238E27FC236}">
                <a16:creationId xmlns:a16="http://schemas.microsoft.com/office/drawing/2014/main" id="{0550A1AE-CC06-4587-8BCF-F0FF2E1ED2D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2269" y="2425041"/>
            <a:ext cx="9239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" descr="http://www.katasztrofavedelem.hu/images/bm_okf_logo.jpg">
            <a:extLst>
              <a:ext uri="{FF2B5EF4-FFF2-40B4-BE49-F238E27FC236}">
                <a16:creationId xmlns:a16="http://schemas.microsoft.com/office/drawing/2014/main" id="{31274C70-87FA-40B4-BD9E-09C4D845A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47" y="2344080"/>
            <a:ext cx="1230312" cy="125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6">
            <a:extLst>
              <a:ext uri="{FF2B5EF4-FFF2-40B4-BE49-F238E27FC236}">
                <a16:creationId xmlns:a16="http://schemas.microsoft.com/office/drawing/2014/main" id="{D1A03371-4B20-4D93-8348-7E69F1920EB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6121" y="2394879"/>
            <a:ext cx="1157287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5662CAB4-EF38-461E-B352-E9352DBF52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295" y="4139500"/>
            <a:ext cx="524347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hu-HU" altLang="hu-HU" b="1" dirty="0" smtClean="0"/>
              <a:t>Kékesy Péter</a:t>
            </a:r>
          </a:p>
          <a:p>
            <a:pPr eaLnBrk="1" hangingPunct="1"/>
            <a:r>
              <a:rPr lang="hu-HU" altLang="hu-HU" dirty="0" smtClean="0"/>
              <a:t>okl. építészmérnök</a:t>
            </a:r>
          </a:p>
          <a:p>
            <a:pPr eaLnBrk="1" hangingPunct="1"/>
            <a:r>
              <a:rPr lang="hu-HU" altLang="hu-HU" dirty="0" smtClean="0"/>
              <a:t>alkalmazástechnikai vezető</a:t>
            </a:r>
          </a:p>
          <a:p>
            <a:pPr eaLnBrk="1" hangingPunct="1"/>
            <a:r>
              <a:rPr lang="hu-HU" altLang="hu-HU" b="1" dirty="0" err="1" smtClean="0"/>
              <a:t>Baumit</a:t>
            </a:r>
            <a:r>
              <a:rPr lang="hu-HU" altLang="hu-HU" b="1" dirty="0" smtClean="0"/>
              <a:t> Kft.</a:t>
            </a:r>
          </a:p>
          <a:p>
            <a:pPr eaLnBrk="1" hangingPunct="1"/>
            <a:r>
              <a:rPr lang="hu-HU" altLang="hu-HU" dirty="0" smtClean="0">
                <a:hlinkClick r:id="rId7"/>
              </a:rPr>
              <a:t>peter.kekesy@baumit.hu</a:t>
            </a:r>
            <a:endParaRPr lang="hu-HU" altLang="hu-HU" dirty="0" smtClean="0"/>
          </a:p>
          <a:p>
            <a:pPr eaLnBrk="1" hangingPunct="1"/>
            <a:r>
              <a:rPr lang="hu-HU" altLang="hu-HU" dirty="0" smtClean="0"/>
              <a:t>+36306389959</a:t>
            </a:r>
            <a:endParaRPr lang="hu-HU" altLang="hu-HU" dirty="0"/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2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59"/>
    </mc:Choice>
    <mc:Fallback>
      <p:transition spd="slow" advTm="261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A homlokzati hőszigetelő rendszerek</a:t>
            </a:r>
            <a:endParaRPr lang="hu-HU" sz="3600" dirty="0"/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21458" y="1"/>
            <a:ext cx="970542" cy="970542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6345" y="970543"/>
            <a:ext cx="6791037" cy="4108577"/>
          </a:xfrm>
          <a:prstGeom prst="rect">
            <a:avLst/>
          </a:prstGeom>
        </p:spPr>
      </p:pic>
      <p:sp>
        <p:nvSpPr>
          <p:cNvPr id="15" name="Rectangle 21"/>
          <p:cNvSpPr>
            <a:spLocks noChangeArrowheads="1"/>
          </p:cNvSpPr>
          <p:nvPr/>
        </p:nvSpPr>
        <p:spPr bwMode="auto">
          <a:xfrm>
            <a:off x="1551708" y="5430102"/>
            <a:ext cx="8629675" cy="708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FF3300"/>
              </a:buClr>
              <a:buSzPct val="100000"/>
            </a:pPr>
            <a:r>
              <a:rPr lang="hu-HU" sz="2667" dirty="0">
                <a:solidFill>
                  <a:srgbClr val="DDDDDD"/>
                </a:solidFill>
                <a:latin typeface="+mj-lt"/>
              </a:rPr>
              <a:t> </a:t>
            </a:r>
            <a:r>
              <a:rPr lang="hu-HU" sz="2667" b="1" dirty="0" smtClean="0">
                <a:solidFill>
                  <a:srgbClr val="000000"/>
                </a:solidFill>
                <a:latin typeface="+mj-lt"/>
              </a:rPr>
              <a:t>Magyarországon évente </a:t>
            </a:r>
            <a:r>
              <a:rPr lang="hu-HU" sz="2667" b="1" dirty="0" smtClean="0">
                <a:solidFill>
                  <a:srgbClr val="FF0000"/>
                </a:solidFill>
                <a:latin typeface="+mj-lt"/>
              </a:rPr>
              <a:t>12-13.000.000 m2 </a:t>
            </a:r>
            <a:r>
              <a:rPr lang="hu-HU" sz="2667" b="1" dirty="0" smtClean="0">
                <a:solidFill>
                  <a:srgbClr val="000000"/>
                </a:solidFill>
                <a:latin typeface="+mj-lt"/>
              </a:rPr>
              <a:t>kerül beépítésre</a:t>
            </a:r>
            <a:endParaRPr lang="hu-HU" sz="2667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1551708" y="5079120"/>
            <a:ext cx="682567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400" dirty="0"/>
              <a:t>https://www.detail.de/artikel/forschungsprojekt-zum-wdvs-recycling-gestartet-9764/</a:t>
            </a:r>
          </a:p>
        </p:txBody>
      </p:sp>
      <p:sp>
        <p:nvSpPr>
          <p:cNvPr id="16" name="Szövegdoboz 15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2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17" name="Hang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7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546"/>
    </mc:Choice>
    <mc:Fallback>
      <p:transition spd="slow" advTm="375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Mi kell ahhoz, hogy...</a:t>
            </a:r>
            <a:endParaRPr lang="hu-HU" sz="36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37145" y="3994117"/>
            <a:ext cx="3393663" cy="1644363"/>
          </a:xfrm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rgbClr val="FF0000"/>
                </a:solidFill>
              </a:rPr>
              <a:t>Gyártói ajánlások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Magyar Építőkémia és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dirty="0"/>
              <a:t>Vakolatszövetség (</a:t>
            </a:r>
            <a:r>
              <a:rPr lang="hu-HU" sz="2000" b="1" dirty="0" err="1"/>
              <a:t>MÉVSZ</a:t>
            </a:r>
            <a:r>
              <a:rPr lang="hu-HU" sz="2000" dirty="0"/>
              <a:t>)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u="sng" dirty="0">
                <a:solidFill>
                  <a:srgbClr val="0000FF"/>
                </a:solidFill>
              </a:rPr>
              <a:t>http://mevsz.org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endParaRPr lang="hu-HU" sz="2000" u="sng" dirty="0">
              <a:solidFill>
                <a:srgbClr val="0000FF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hu-HU" sz="2000" dirty="0"/>
              <a:t>1.) Műszaki irányelv</a:t>
            </a:r>
          </a:p>
          <a:p>
            <a:pPr algn="ctr">
              <a:spcBef>
                <a:spcPts val="0"/>
              </a:spcBef>
              <a:buNone/>
            </a:pPr>
            <a:r>
              <a:rPr lang="hu-HU" sz="2000" dirty="0"/>
              <a:t>2.) Kivitelezési irányelv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hu-HU" sz="2000" dirty="0"/>
          </a:p>
        </p:txBody>
      </p:sp>
      <p:pic>
        <p:nvPicPr>
          <p:cNvPr id="6" name="Kép 5" descr="ScreenHunter_4985 Apr. 23 10.34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749" y="1719537"/>
            <a:ext cx="1279411" cy="1692487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7" name="Kép 6" descr="ScreenHunter_4986 Apr. 23 10.34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4328" y="1719537"/>
            <a:ext cx="1244807" cy="1692485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10" name="Cím 1"/>
          <p:cNvSpPr txBox="1">
            <a:spLocks/>
          </p:cNvSpPr>
          <p:nvPr/>
        </p:nvSpPr>
        <p:spPr bwMode="auto">
          <a:xfrm>
            <a:off x="898004" y="834043"/>
            <a:ext cx="8886824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defTabSz="1008063">
              <a:spcBef>
                <a:spcPts val="0"/>
              </a:spcBef>
              <a:spcAft>
                <a:spcPts val="1200"/>
              </a:spcAft>
              <a:buClr>
                <a:srgbClr val="FF0000"/>
              </a:buClr>
              <a:buFont typeface="Wingdings" panose="05000000000000000000" pitchFamily="2" charset="2"/>
              <a:buNone/>
              <a:defRPr kumimoji="1" sz="2400" b="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1044575" indent="-285750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kumimoji="1" sz="2400">
                <a:solidFill>
                  <a:srgbClr val="000000"/>
                </a:solidFill>
                <a:latin typeface="+mn-lt"/>
                <a:ea typeface="+mn-ea"/>
              </a:defRPr>
            </a:lvl2pPr>
            <a:lvl3pPr marL="1530350" indent="-295275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3pPr>
            <a:lvl4pPr marL="1949450" indent="-228600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4pPr>
            <a:lvl5pPr marL="2368550" indent="-228600" eaLnBrk="1" hangingPunct="1">
              <a:spcBef>
                <a:spcPct val="20000"/>
              </a:spcBef>
              <a:buClr>
                <a:srgbClr val="FF0000"/>
              </a:buClr>
              <a:buFont typeface="Wingdings" panose="05000000000000000000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5pPr>
            <a:lvl6pPr marL="282575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6pPr>
            <a:lvl7pPr marL="328295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7pPr>
            <a:lvl8pPr marL="374015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8pPr>
            <a:lvl9pPr marL="4197350" indent="-2286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pitchFamily="2" charset="2"/>
              <a:buChar char="§"/>
              <a:defRPr kumimoji="1" sz="20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hu-HU" b="0" dirty="0">
                <a:latin typeface="+mj-lt"/>
              </a:rPr>
              <a:t>tűzvédelmileg megfelelő hőszigetelő rendszert tervezzünk/építsünk?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3785418" y="4724542"/>
            <a:ext cx="3928079" cy="82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marL="350035" indent="-35003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21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83411" indent="-21430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800">
                <a:solidFill>
                  <a:srgbClr val="000000"/>
                </a:solidFill>
                <a:latin typeface="+mn-lt"/>
                <a:ea typeface="+mn-ea"/>
              </a:defRPr>
            </a:lvl2pPr>
            <a:lvl3pPr marL="1147734" indent="-22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3pPr>
            <a:lvl4pPr marL="1462051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4pPr>
            <a:lvl5pPr marL="1776369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5pPr>
            <a:lvl6pPr marL="2119260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6pPr>
            <a:lvl7pPr marL="2462152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7pPr>
            <a:lvl8pPr marL="2805043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8pPr>
            <a:lvl9pPr marL="3147935" indent="-171446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Font typeface="Wingdings" charset="0"/>
              <a:buChar char="§"/>
              <a:defRPr kumimoji="1" sz="15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kern="0" dirty="0">
                <a:solidFill>
                  <a:srgbClr val="FF0000"/>
                </a:solidFill>
              </a:rPr>
              <a:t>Nemzeti </a:t>
            </a:r>
            <a:r>
              <a:rPr lang="hu-HU" sz="2400" b="1" kern="0" dirty="0" smtClean="0">
                <a:solidFill>
                  <a:srgbClr val="FF0000"/>
                </a:solidFill>
              </a:rPr>
              <a:t>Műszaki </a:t>
            </a:r>
            <a:r>
              <a:rPr lang="hu-HU" sz="2400" b="1" kern="0" dirty="0">
                <a:solidFill>
                  <a:srgbClr val="FF0000"/>
                </a:solidFill>
              </a:rPr>
              <a:t>Értékelés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000" b="1" kern="0" dirty="0"/>
              <a:t>(NMÉ)</a:t>
            </a:r>
          </a:p>
        </p:txBody>
      </p:sp>
      <p:pic>
        <p:nvPicPr>
          <p:cNvPr id="12" name="Kép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8597" y="1719537"/>
            <a:ext cx="1773412" cy="2570808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sp>
        <p:nvSpPr>
          <p:cNvPr id="13" name="Téglalap 12"/>
          <p:cNvSpPr/>
          <p:nvPr/>
        </p:nvSpPr>
        <p:spPr>
          <a:xfrm>
            <a:off x="7417541" y="3653160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kumimoji="1" lang="hu-HU" sz="2000" b="1" dirty="0">
                <a:solidFill>
                  <a:srgbClr val="000000"/>
                </a:solidFill>
                <a:latin typeface="+mn-lt"/>
              </a:rPr>
              <a:t>30/2019. (VII. 26.) BM rendelet </a:t>
            </a:r>
          </a:p>
          <a:p>
            <a:pPr algn="ctr"/>
            <a:r>
              <a:rPr kumimoji="1" lang="hu-HU" sz="2000" b="1" dirty="0">
                <a:solidFill>
                  <a:srgbClr val="000000"/>
                </a:solidFill>
                <a:latin typeface="+mn-lt"/>
              </a:rPr>
              <a:t>az </a:t>
            </a:r>
            <a:r>
              <a:rPr kumimoji="1" lang="hu-HU" sz="2400" b="1" dirty="0">
                <a:solidFill>
                  <a:srgbClr val="FF0000"/>
                </a:solidFill>
                <a:latin typeface="+mn-lt"/>
              </a:rPr>
              <a:t>OTSZ</a:t>
            </a:r>
            <a:r>
              <a:rPr kumimoji="1" lang="hu-HU" sz="2000" b="1" dirty="0">
                <a:solidFill>
                  <a:srgbClr val="000000"/>
                </a:solidFill>
                <a:latin typeface="+mn-lt"/>
              </a:rPr>
              <a:t> módosításáról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82" b="11737"/>
          <a:stretch/>
        </p:blipFill>
        <p:spPr>
          <a:xfrm>
            <a:off x="7713497" y="1719537"/>
            <a:ext cx="3980089" cy="1740309"/>
          </a:xfrm>
          <a:prstGeom prst="rect">
            <a:avLst/>
          </a:prstGeom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34056" y="1"/>
            <a:ext cx="957943" cy="957943"/>
          </a:xfrm>
          <a:prstGeom prst="rect">
            <a:avLst/>
          </a:prstGeom>
        </p:spPr>
      </p:pic>
      <p:sp>
        <p:nvSpPr>
          <p:cNvPr id="15" name="Szövegdoboz 14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3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5" name="Hang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25864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10"/>
    </mc:Choice>
    <mc:Fallback>
      <p:transition spd="slow" advTm="81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4953002" y="2571751"/>
            <a:ext cx="184731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200">
              <a:latin typeface="+mj-lt"/>
            </a:endParaRPr>
          </a:p>
        </p:txBody>
      </p:sp>
      <p:sp>
        <p:nvSpPr>
          <p:cNvPr id="67587" name="Rectangle 21"/>
          <p:cNvSpPr>
            <a:spLocks noChangeArrowheads="1"/>
          </p:cNvSpPr>
          <p:nvPr/>
        </p:nvSpPr>
        <p:spPr bwMode="auto">
          <a:xfrm>
            <a:off x="1511070" y="2003411"/>
            <a:ext cx="7683500" cy="3170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>
                <a:srgbClr val="FF3300"/>
              </a:buClr>
              <a:buSzPct val="100000"/>
              <a:buFont typeface="Arial" pitchFamily="34" charset="0"/>
              <a:buChar char="■"/>
            </a:pPr>
            <a:r>
              <a:rPr lang="hu-HU" sz="2667" dirty="0">
                <a:solidFill>
                  <a:srgbClr val="DDDDDD"/>
                </a:solidFill>
                <a:latin typeface="+mj-lt"/>
              </a:rPr>
              <a:t> </a:t>
            </a:r>
            <a:r>
              <a:rPr lang="hu-HU" sz="2667" b="1" dirty="0">
                <a:solidFill>
                  <a:srgbClr val="000000"/>
                </a:solidFill>
                <a:latin typeface="+mj-lt"/>
              </a:rPr>
              <a:t>Gyártói</a:t>
            </a:r>
            <a:r>
              <a:rPr lang="hu-HU" sz="2667" dirty="0">
                <a:solidFill>
                  <a:srgbClr val="000000"/>
                </a:solidFill>
                <a:latin typeface="+mj-lt"/>
              </a:rPr>
              <a:t> (vagy </a:t>
            </a:r>
            <a:r>
              <a:rPr lang="hu-HU" sz="2667" dirty="0" err="1">
                <a:solidFill>
                  <a:srgbClr val="000000"/>
                </a:solidFill>
                <a:latin typeface="+mj-lt"/>
              </a:rPr>
              <a:t>MÉVSZ</a:t>
            </a:r>
            <a:r>
              <a:rPr lang="hu-HU" sz="2667" dirty="0">
                <a:solidFill>
                  <a:srgbClr val="000000"/>
                </a:solidFill>
                <a:latin typeface="+mj-lt"/>
              </a:rPr>
              <a:t>) ajánlások </a:t>
            </a:r>
          </a:p>
          <a:p>
            <a:pPr>
              <a:lnSpc>
                <a:spcPct val="150000"/>
              </a:lnSpc>
              <a:buClr>
                <a:srgbClr val="FF3300"/>
              </a:buClr>
              <a:buSzPct val="100000"/>
              <a:buFont typeface="Arial" pitchFamily="34" charset="0"/>
              <a:buChar char="■"/>
            </a:pPr>
            <a:r>
              <a:rPr lang="hu-HU" sz="2667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667" b="1" dirty="0">
                <a:solidFill>
                  <a:srgbClr val="000000"/>
                </a:solidFill>
                <a:latin typeface="+mj-lt"/>
              </a:rPr>
              <a:t>NMÉ</a:t>
            </a:r>
            <a:r>
              <a:rPr lang="hu-HU" sz="2667" dirty="0">
                <a:solidFill>
                  <a:srgbClr val="000000"/>
                </a:solidFill>
                <a:latin typeface="+mj-lt"/>
              </a:rPr>
              <a:t> (Tűzvédelmi osztály + tűzterjedési határérték)</a:t>
            </a:r>
          </a:p>
          <a:p>
            <a:pPr>
              <a:lnSpc>
                <a:spcPct val="150000"/>
              </a:lnSpc>
              <a:buClr>
                <a:srgbClr val="FF3300"/>
              </a:buClr>
              <a:buSzPct val="100000"/>
              <a:buFont typeface="Arial" pitchFamily="34" charset="0"/>
              <a:buChar char="■"/>
            </a:pPr>
            <a:r>
              <a:rPr lang="hu-HU" sz="2667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667" dirty="0" err="1">
                <a:solidFill>
                  <a:srgbClr val="000000"/>
                </a:solidFill>
                <a:latin typeface="+mj-lt"/>
              </a:rPr>
              <a:t>ÉMI</a:t>
            </a:r>
            <a:r>
              <a:rPr lang="hu-HU" sz="2667" dirty="0">
                <a:solidFill>
                  <a:srgbClr val="000000"/>
                </a:solidFill>
                <a:latin typeface="+mj-lt"/>
              </a:rPr>
              <a:t> szakintézeti állásfoglalás</a:t>
            </a:r>
          </a:p>
          <a:p>
            <a:pPr>
              <a:lnSpc>
                <a:spcPct val="150000"/>
              </a:lnSpc>
              <a:buClr>
                <a:srgbClr val="FF3300"/>
              </a:buClr>
              <a:buSzPct val="100000"/>
              <a:buFont typeface="Arial" pitchFamily="34" charset="0"/>
              <a:buChar char="■"/>
            </a:pPr>
            <a:r>
              <a:rPr lang="hu-HU" sz="2667" dirty="0">
                <a:solidFill>
                  <a:srgbClr val="000000"/>
                </a:solidFill>
                <a:latin typeface="+mj-lt"/>
              </a:rPr>
              <a:t> jogszabály: </a:t>
            </a:r>
            <a:r>
              <a:rPr lang="hu-HU" sz="2667" b="1" dirty="0">
                <a:solidFill>
                  <a:srgbClr val="000000"/>
                </a:solidFill>
                <a:latin typeface="+mj-lt"/>
              </a:rPr>
              <a:t>OTSZ (+ </a:t>
            </a:r>
            <a:r>
              <a:rPr lang="hu-HU" sz="2667" b="1" dirty="0" err="1">
                <a:solidFill>
                  <a:srgbClr val="000000"/>
                </a:solidFill>
                <a:latin typeface="+mj-lt"/>
              </a:rPr>
              <a:t>TvMI</a:t>
            </a:r>
            <a:r>
              <a:rPr lang="hu-HU" sz="2667" b="1" dirty="0">
                <a:solidFill>
                  <a:srgbClr val="000000"/>
                </a:solidFill>
                <a:latin typeface="+mj-lt"/>
              </a:rPr>
              <a:t>)</a:t>
            </a:r>
          </a:p>
          <a:p>
            <a:pPr>
              <a:lnSpc>
                <a:spcPct val="150000"/>
              </a:lnSpc>
              <a:buClr>
                <a:srgbClr val="FF3300"/>
              </a:buClr>
              <a:buSzPct val="100000"/>
              <a:buFont typeface="Arial" pitchFamily="34" charset="0"/>
              <a:buChar char="■"/>
            </a:pPr>
            <a:r>
              <a:rPr lang="hu-HU" sz="2667" dirty="0">
                <a:solidFill>
                  <a:srgbClr val="000000"/>
                </a:solidFill>
                <a:latin typeface="+mj-lt"/>
              </a:rPr>
              <a:t> </a:t>
            </a:r>
            <a:r>
              <a:rPr lang="hu-HU" sz="2667" dirty="0" err="1">
                <a:solidFill>
                  <a:srgbClr val="000000"/>
                </a:solidFill>
                <a:latin typeface="+mj-lt"/>
              </a:rPr>
              <a:t>OKF</a:t>
            </a:r>
            <a:r>
              <a:rPr lang="hu-HU" sz="2667" dirty="0">
                <a:solidFill>
                  <a:srgbClr val="000000"/>
                </a:solidFill>
                <a:latin typeface="+mj-lt"/>
              </a:rPr>
              <a:t> eltérési engedély</a:t>
            </a:r>
          </a:p>
        </p:txBody>
      </p:sp>
      <p:sp>
        <p:nvSpPr>
          <p:cNvPr id="8" name="Lefelé nyíl 7"/>
          <p:cNvSpPr/>
          <p:nvPr/>
        </p:nvSpPr>
        <p:spPr>
          <a:xfrm>
            <a:off x="9452986" y="2003411"/>
            <a:ext cx="983496" cy="2614067"/>
          </a:xfrm>
          <a:prstGeom prst="downArrow">
            <a:avLst/>
          </a:prstGeom>
          <a:solidFill>
            <a:srgbClr val="FF0000">
              <a:alpha val="6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 sz="2200">
              <a:latin typeface="+mj-lt"/>
            </a:endParaRPr>
          </a:p>
        </p:txBody>
      </p:sp>
      <p:sp>
        <p:nvSpPr>
          <p:cNvPr id="67590" name="Rectangle 21"/>
          <p:cNvSpPr>
            <a:spLocks noChangeArrowheads="1"/>
          </p:cNvSpPr>
          <p:nvPr/>
        </p:nvSpPr>
        <p:spPr bwMode="auto">
          <a:xfrm>
            <a:off x="8771572" y="4876929"/>
            <a:ext cx="2346325" cy="954107"/>
          </a:xfrm>
          <a:prstGeom prst="rect">
            <a:avLst/>
          </a:prstGeom>
          <a:solidFill>
            <a:schemeClr val="bg1">
              <a:alpha val="52156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Clr>
                <a:srgbClr val="FF3300"/>
              </a:buClr>
              <a:buSzPct val="100000"/>
            </a:pPr>
            <a:r>
              <a:rPr lang="hu-HU" sz="2800" dirty="0">
                <a:solidFill>
                  <a:srgbClr val="FF0000"/>
                </a:solidFill>
                <a:latin typeface="+mj-lt"/>
              </a:rPr>
              <a:t> </a:t>
            </a:r>
            <a:r>
              <a:rPr lang="hu-HU" sz="2800" b="1" dirty="0">
                <a:solidFill>
                  <a:srgbClr val="FF0000"/>
                </a:solidFill>
                <a:latin typeface="+mj-lt"/>
              </a:rPr>
              <a:t>egyre </a:t>
            </a:r>
            <a:br>
              <a:rPr lang="hu-HU" sz="2800" b="1" dirty="0">
                <a:solidFill>
                  <a:srgbClr val="FF0000"/>
                </a:solidFill>
                <a:latin typeface="+mj-lt"/>
              </a:rPr>
            </a:br>
            <a:r>
              <a:rPr lang="hu-HU" sz="2800" b="1" dirty="0">
                <a:solidFill>
                  <a:srgbClr val="FF0000"/>
                </a:solidFill>
                <a:latin typeface="+mj-lt"/>
              </a:rPr>
              <a:t>„erősebbek”!</a:t>
            </a:r>
          </a:p>
        </p:txBody>
      </p:sp>
      <p:sp>
        <p:nvSpPr>
          <p:cNvPr id="4" name="Cím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A szabályozások hierarchiája:</a:t>
            </a:r>
            <a:endParaRPr lang="hu-HU" sz="3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4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31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959"/>
    </mc:Choice>
    <mc:Fallback>
      <p:transition spd="slow" advTm="132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Cím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2075" tIns="46039" rIns="92075" bIns="46039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z="3600" dirty="0">
                <a:cs typeface="Arial" panose="020B0604020202020204" pitchFamily="34" charset="0"/>
              </a:rPr>
              <a:t>Az NMÉ </a:t>
            </a:r>
            <a:r>
              <a:rPr lang="hu-HU" altLang="hu-HU" sz="3600" dirty="0" smtClean="0">
                <a:cs typeface="Arial" panose="020B0604020202020204" pitchFamily="34" charset="0"/>
              </a:rPr>
              <a:t>szükségessége…</a:t>
            </a:r>
            <a:endParaRPr lang="hu-HU" altLang="hu-HU" sz="3600" dirty="0">
              <a:cs typeface="Arial" panose="020B0604020202020204" pitchFamily="34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838200" y="2998006"/>
            <a:ext cx="7568682" cy="17769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514350" indent="-514350">
              <a:spcBef>
                <a:spcPts val="1800"/>
              </a:spcBef>
              <a:buClr>
                <a:srgbClr val="000000"/>
              </a:buClr>
              <a:buFontTx/>
              <a:buBlip>
                <a:blip r:embed="rId5"/>
              </a:buBlip>
              <a:defRPr kumimoji="1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hu-HU" sz="2800" b="0" dirty="0" smtClean="0">
                <a:solidFill>
                  <a:srgbClr val="000000"/>
                </a:solidFill>
                <a:latin typeface="+mj-lt"/>
              </a:rPr>
              <a:t>a hazai tűzvédelmi szabályozások egyediek</a:t>
            </a:r>
          </a:p>
          <a:p>
            <a:pPr>
              <a:spcBef>
                <a:spcPts val="600"/>
              </a:spcBef>
            </a:pPr>
            <a:r>
              <a:rPr lang="hu-HU" sz="2800" b="0" dirty="0" smtClean="0">
                <a:solidFill>
                  <a:srgbClr val="000000"/>
                </a:solidFill>
                <a:latin typeface="+mj-lt"/>
              </a:rPr>
              <a:t>mindenképpen szükséges tűzvédelmi minősítés</a:t>
            </a:r>
          </a:p>
          <a:p>
            <a:pPr>
              <a:spcBef>
                <a:spcPts val="600"/>
              </a:spcBef>
            </a:pPr>
            <a:r>
              <a:rPr lang="hu-HU" sz="2800" b="0" dirty="0" smtClean="0">
                <a:solidFill>
                  <a:srgbClr val="000000"/>
                </a:solidFill>
                <a:latin typeface="+mj-lt"/>
              </a:rPr>
              <a:t>ETA önmagában nem elegendő</a:t>
            </a:r>
          </a:p>
          <a:p>
            <a:pPr>
              <a:spcBef>
                <a:spcPts val="600"/>
              </a:spcBef>
            </a:pPr>
            <a:r>
              <a:rPr lang="hu-HU" sz="2800" b="0" dirty="0" smtClean="0">
                <a:solidFill>
                  <a:srgbClr val="000000"/>
                </a:solidFill>
                <a:latin typeface="+mj-lt"/>
              </a:rPr>
              <a:t>NMÉ szükséges</a:t>
            </a:r>
          </a:p>
          <a:p>
            <a:pPr>
              <a:spcBef>
                <a:spcPts val="600"/>
              </a:spcBef>
            </a:pPr>
            <a:r>
              <a:rPr lang="hu-HU" sz="2800" b="0" dirty="0" smtClean="0">
                <a:solidFill>
                  <a:srgbClr val="000000"/>
                </a:solidFill>
                <a:latin typeface="+mj-lt"/>
              </a:rPr>
              <a:t>NMÉ alapján teljesítmény-nyilatkozat</a:t>
            </a:r>
            <a:endParaRPr lang="hu-HU" sz="28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7" name="Cím 1"/>
          <p:cNvSpPr txBox="1">
            <a:spLocks/>
          </p:cNvSpPr>
          <p:nvPr/>
        </p:nvSpPr>
        <p:spPr bwMode="auto">
          <a:xfrm>
            <a:off x="838200" y="1169366"/>
            <a:ext cx="8177240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2075" tIns="46039" rIns="92075" bIns="46039" numCol="1" anchor="b" anchorCtr="0" compatLnSpc="1">
            <a:prstTxWarp prst="textNoShape">
              <a:avLst/>
            </a:prstTxWarp>
          </a:bodyPr>
          <a:lstStyle/>
          <a:p>
            <a:pPr defTabSz="914377" eaLnBrk="1" hangingPunct="1">
              <a:defRPr/>
            </a:pPr>
            <a:r>
              <a:rPr kumimoji="1" lang="hu-HU" altLang="hu-HU" sz="2400" b="1" dirty="0">
                <a:solidFill>
                  <a:srgbClr val="000000"/>
                </a:solidFill>
                <a:latin typeface="+mj-lt"/>
                <a:ea typeface="+mj-ea"/>
                <a:cs typeface="Arial" panose="020B0604020202020204" pitchFamily="34" charset="0"/>
              </a:rPr>
              <a:t>NMÉ: </a:t>
            </a:r>
            <a:r>
              <a:rPr kumimoji="1" lang="hu-HU" altLang="hu-HU" sz="2400" b="1" dirty="0">
                <a:solidFill>
                  <a:srgbClr val="FF0000"/>
                </a:solidFill>
                <a:latin typeface="+mj-lt"/>
                <a:ea typeface="+mj-ea"/>
                <a:cs typeface="Arial" panose="020B0604020202020204" pitchFamily="34" charset="0"/>
              </a:rPr>
              <a:t>N</a:t>
            </a:r>
            <a:r>
              <a:rPr kumimoji="1" lang="hu-HU" altLang="hu-HU" sz="2400" dirty="0">
                <a:solidFill>
                  <a:srgbClr val="000000"/>
                </a:solidFill>
                <a:latin typeface="+mj-lt"/>
                <a:ea typeface="+mj-ea"/>
                <a:cs typeface="Arial" panose="020B0604020202020204" pitchFamily="34" charset="0"/>
              </a:rPr>
              <a:t>emzeti </a:t>
            </a:r>
            <a:r>
              <a:rPr kumimoji="1" lang="hu-HU" altLang="hu-HU" sz="2400" b="1" dirty="0">
                <a:solidFill>
                  <a:srgbClr val="FF0000"/>
                </a:solidFill>
                <a:latin typeface="+mj-lt"/>
                <a:ea typeface="+mj-ea"/>
                <a:cs typeface="Arial" panose="020B0604020202020204" pitchFamily="34" charset="0"/>
              </a:rPr>
              <a:t>M</a:t>
            </a:r>
            <a:r>
              <a:rPr kumimoji="1" lang="hu-HU" altLang="hu-HU" sz="2400" dirty="0">
                <a:solidFill>
                  <a:srgbClr val="000000"/>
                </a:solidFill>
                <a:latin typeface="+mj-lt"/>
                <a:ea typeface="+mj-ea"/>
                <a:cs typeface="Arial" panose="020B0604020202020204" pitchFamily="34" charset="0"/>
              </a:rPr>
              <a:t>űszaki </a:t>
            </a:r>
            <a:r>
              <a:rPr kumimoji="1" lang="hu-HU" altLang="hu-HU" sz="2400" b="1" dirty="0">
                <a:solidFill>
                  <a:srgbClr val="FF0000"/>
                </a:solidFill>
                <a:latin typeface="+mj-lt"/>
                <a:ea typeface="+mj-ea"/>
                <a:cs typeface="Arial" panose="020B0604020202020204" pitchFamily="34" charset="0"/>
              </a:rPr>
              <a:t>É</a:t>
            </a:r>
            <a:r>
              <a:rPr kumimoji="1" lang="hu-HU" altLang="hu-HU" sz="2400" dirty="0">
                <a:solidFill>
                  <a:srgbClr val="000000"/>
                </a:solidFill>
                <a:latin typeface="+mj-lt"/>
                <a:ea typeface="+mj-ea"/>
                <a:cs typeface="Arial" panose="020B0604020202020204" pitchFamily="34" charset="0"/>
              </a:rPr>
              <a:t>rtékelés (2013.06.30-)</a:t>
            </a:r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8220" y="2048653"/>
            <a:ext cx="2535580" cy="3675677"/>
          </a:xfrm>
          <a:prstGeom prst="rect">
            <a:avLst/>
          </a:prstGeom>
          <a:ln w="3175">
            <a:solidFill>
              <a:srgbClr val="000000"/>
            </a:solidFill>
          </a:ln>
        </p:spPr>
      </p:pic>
      <p:sp>
        <p:nvSpPr>
          <p:cNvPr id="6" name="Szövegdoboz 5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5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7652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85742"/>
    </mc:Choice>
    <mc:Fallback>
      <p:transition advTm="8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Cím 1"/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2075" tIns="46039" rIns="92075" bIns="46039" numCol="1" anchor="t" anchorCtr="0" compatLnSpc="1">
            <a:prstTxWarp prst="textNoShape">
              <a:avLst/>
            </a:prstTxWarp>
          </a:bodyPr>
          <a:lstStyle/>
          <a:p>
            <a:r>
              <a:rPr lang="hu-HU" altLang="hu-HU" sz="3600" dirty="0">
                <a:cs typeface="Arial" panose="020B0604020202020204" pitchFamily="34" charset="0"/>
              </a:rPr>
              <a:t>Hőszigetelő rendszerek minősítése</a:t>
            </a:r>
          </a:p>
        </p:txBody>
      </p:sp>
      <p:sp>
        <p:nvSpPr>
          <p:cNvPr id="7" name="Tartalom helye 2"/>
          <p:cNvSpPr txBox="1">
            <a:spLocks/>
          </p:cNvSpPr>
          <p:nvPr/>
        </p:nvSpPr>
        <p:spPr bwMode="auto">
          <a:xfrm>
            <a:off x="1159911" y="1957366"/>
            <a:ext cx="9576564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514350" indent="-514350">
              <a:spcBef>
                <a:spcPts val="1800"/>
              </a:spcBef>
              <a:buClr>
                <a:srgbClr val="000000"/>
              </a:buClr>
              <a:buFontTx/>
              <a:buBlip>
                <a:blip r:embed="rId5"/>
              </a:buBlip>
              <a:defRPr kumimoji="1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indent="0">
              <a:spcBef>
                <a:spcPts val="600"/>
              </a:spcBef>
              <a:buNone/>
            </a:pPr>
            <a:r>
              <a:rPr lang="hu-HU" sz="2800" i="1" dirty="0">
                <a:solidFill>
                  <a:srgbClr val="002060"/>
                </a:solidFill>
                <a:latin typeface="+mj-lt"/>
              </a:rPr>
              <a:t>Homlokzati tűzterjedés vizsgálat: </a:t>
            </a:r>
          </a:p>
          <a:p>
            <a:pPr>
              <a:spcBef>
                <a:spcPts val="600"/>
              </a:spcBef>
            </a:pPr>
            <a:r>
              <a:rPr lang="hu-HU" sz="2800" b="0" dirty="0">
                <a:solidFill>
                  <a:srgbClr val="000000"/>
                </a:solidFill>
                <a:latin typeface="+mj-lt"/>
              </a:rPr>
              <a:t>Eredménye időtartam: pl. </a:t>
            </a:r>
            <a:r>
              <a:rPr lang="hu-HU" sz="2800" dirty="0">
                <a:solidFill>
                  <a:srgbClr val="000000"/>
                </a:solidFill>
                <a:latin typeface="+mj-lt"/>
              </a:rPr>
              <a:t>45 perc</a:t>
            </a:r>
            <a:r>
              <a:rPr lang="hu-HU" sz="2800" b="0" dirty="0">
                <a:solidFill>
                  <a:srgbClr val="000000"/>
                </a:solidFill>
                <a:latin typeface="+mj-lt"/>
              </a:rPr>
              <a:t/>
            </a:r>
            <a:br>
              <a:rPr lang="hu-HU" sz="2800" b="0" dirty="0">
                <a:solidFill>
                  <a:srgbClr val="000000"/>
                </a:solidFill>
                <a:latin typeface="+mj-lt"/>
              </a:rPr>
            </a:br>
            <a:endParaRPr lang="hu-HU" sz="2800" b="0" dirty="0">
              <a:solidFill>
                <a:srgbClr val="000000"/>
              </a:solidFill>
              <a:latin typeface="+mj-lt"/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hu-HU" sz="2800" i="1" dirty="0">
                <a:solidFill>
                  <a:srgbClr val="002060"/>
                </a:solidFill>
                <a:latin typeface="+mj-lt"/>
              </a:rPr>
              <a:t>Tűzvédelmi osztály: </a:t>
            </a:r>
          </a:p>
          <a:p>
            <a:pPr>
              <a:spcBef>
                <a:spcPts val="600"/>
              </a:spcBef>
            </a:pPr>
            <a:r>
              <a:rPr lang="hu-HU" sz="2800" b="0" dirty="0">
                <a:solidFill>
                  <a:srgbClr val="000000"/>
                </a:solidFill>
                <a:latin typeface="+mj-lt"/>
              </a:rPr>
              <a:t>EPS: </a:t>
            </a:r>
            <a:r>
              <a:rPr lang="hu-HU" sz="2800" dirty="0">
                <a:solidFill>
                  <a:srgbClr val="000000"/>
                </a:solidFill>
                <a:latin typeface="+mj-lt"/>
              </a:rPr>
              <a:t>		B, s1(s2), d0</a:t>
            </a:r>
          </a:p>
          <a:p>
            <a:pPr>
              <a:spcBef>
                <a:spcPts val="600"/>
              </a:spcBef>
            </a:pPr>
            <a:r>
              <a:rPr lang="hu-HU" sz="2800" b="0" dirty="0">
                <a:solidFill>
                  <a:srgbClr val="000000"/>
                </a:solidFill>
                <a:latin typeface="+mj-lt"/>
              </a:rPr>
              <a:t>Ásványgyapot: </a:t>
            </a:r>
            <a:r>
              <a:rPr lang="hu-HU" sz="2800" dirty="0">
                <a:solidFill>
                  <a:srgbClr val="000000"/>
                </a:solidFill>
                <a:latin typeface="+mj-lt"/>
              </a:rPr>
              <a:t>	A2, s1, d0</a:t>
            </a:r>
          </a:p>
        </p:txBody>
      </p:sp>
      <p:pic>
        <p:nvPicPr>
          <p:cNvPr id="2" name="Kép 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48832" y="1804475"/>
            <a:ext cx="2692539" cy="4023709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6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5259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58"/>
    </mc:Choice>
    <mc:Fallback>
      <p:transition spd="slow" advTm="499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935414" y="976314"/>
            <a:ext cx="36718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2400" b="1">
              <a:latin typeface="Arial Narrow" pitchFamily="34" charset="0"/>
            </a:endParaRPr>
          </a:p>
        </p:txBody>
      </p:sp>
      <p:sp>
        <p:nvSpPr>
          <p:cNvPr id="8" name="Tartalom helye 2"/>
          <p:cNvSpPr txBox="1">
            <a:spLocks/>
          </p:cNvSpPr>
          <p:nvPr/>
        </p:nvSpPr>
        <p:spPr bwMode="auto">
          <a:xfrm>
            <a:off x="1189545" y="1393891"/>
            <a:ext cx="4581812" cy="2400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514350" indent="-514350">
              <a:spcBef>
                <a:spcPts val="1800"/>
              </a:spcBef>
              <a:buClr>
                <a:srgbClr val="000000"/>
              </a:buClr>
              <a:buFontTx/>
              <a:buBlip>
                <a:blip r:embed="rId4"/>
              </a:buBlip>
              <a:defRPr kumimoji="1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indent="0">
              <a:spcBef>
                <a:spcPts val="600"/>
              </a:spcBef>
              <a:buNone/>
            </a:pPr>
            <a:r>
              <a:rPr lang="hu-HU" sz="2800" i="1" dirty="0">
                <a:solidFill>
                  <a:srgbClr val="002060"/>
                </a:solidFill>
                <a:latin typeface="+mj-lt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hu-HU" sz="2667" b="0" dirty="0">
                <a:solidFill>
                  <a:srgbClr val="000000"/>
                </a:solidFill>
                <a:latin typeface="+mn-lt"/>
              </a:rPr>
              <a:t>Jele: </a:t>
            </a:r>
            <a:r>
              <a:rPr lang="hu-HU" sz="2667" dirty="0" err="1">
                <a:solidFill>
                  <a:srgbClr val="000000"/>
                </a:solidFill>
                <a:latin typeface="+mn-lt"/>
              </a:rPr>
              <a:t>T</a:t>
            </a:r>
            <a:r>
              <a:rPr lang="hu-HU" sz="2667" baseline="-25000" dirty="0" err="1">
                <a:solidFill>
                  <a:srgbClr val="000000"/>
                </a:solidFill>
                <a:latin typeface="+mn-lt"/>
              </a:rPr>
              <a:t>H</a:t>
            </a:r>
            <a:r>
              <a:rPr lang="hu-HU" sz="2667" baseline="-250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>
              <a:spcBef>
                <a:spcPts val="600"/>
              </a:spcBef>
            </a:pPr>
            <a:r>
              <a:rPr lang="hu-HU" sz="2667" b="0" dirty="0">
                <a:solidFill>
                  <a:srgbClr val="000000"/>
                </a:solidFill>
                <a:latin typeface="+mn-lt"/>
              </a:rPr>
              <a:t>Eredménye időtartam: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hu-HU" sz="2667" b="0" dirty="0">
                <a:solidFill>
                  <a:srgbClr val="000000"/>
                </a:solidFill>
                <a:latin typeface="+mn-lt"/>
              </a:rPr>
              <a:t>	</a:t>
            </a:r>
            <a:r>
              <a:rPr lang="hu-HU" sz="2667" dirty="0">
                <a:solidFill>
                  <a:srgbClr val="000000"/>
                </a:solidFill>
                <a:latin typeface="+mn-lt"/>
              </a:rPr>
              <a:t>15, 30, 45 perc</a:t>
            </a:r>
            <a:r>
              <a:rPr lang="hu-HU" sz="2800" b="0" dirty="0">
                <a:solidFill>
                  <a:srgbClr val="000000"/>
                </a:solidFill>
                <a:latin typeface="+mj-lt"/>
              </a:rPr>
              <a:t/>
            </a:r>
            <a:br>
              <a:rPr lang="hu-HU" sz="2800" b="0" dirty="0">
                <a:solidFill>
                  <a:srgbClr val="000000"/>
                </a:solidFill>
                <a:latin typeface="+mj-lt"/>
              </a:rPr>
            </a:br>
            <a:endParaRPr lang="hu-HU" sz="2800" b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9" name="Tartalom helye 2"/>
          <p:cNvSpPr txBox="1">
            <a:spLocks/>
          </p:cNvSpPr>
          <p:nvPr/>
        </p:nvSpPr>
        <p:spPr bwMode="auto">
          <a:xfrm>
            <a:off x="1189545" y="3498499"/>
            <a:ext cx="4094327" cy="1657409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marL="514350" indent="-514350">
              <a:spcBef>
                <a:spcPts val="1800"/>
              </a:spcBef>
              <a:buClr>
                <a:srgbClr val="000000"/>
              </a:buClr>
              <a:buFontTx/>
              <a:buBlip>
                <a:blip r:embed="rId4"/>
              </a:buBlip>
              <a:defRPr kumimoji="1" b="1" kern="0">
                <a:solidFill>
                  <a:srgbClr val="FF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marL="0" indent="0">
              <a:spcBef>
                <a:spcPts val="600"/>
              </a:spcBef>
              <a:buNone/>
            </a:pPr>
            <a:r>
              <a:rPr lang="hu-HU" sz="1867" b="0" dirty="0">
                <a:solidFill>
                  <a:srgbClr val="000000"/>
                </a:solidFill>
                <a:latin typeface="Arial Narrow" panose="020B0606020202030204" pitchFamily="34" charset="0"/>
              </a:rPr>
              <a:t>A vonatkozó műszaki követelményeknek megfelelő vizsgálat kezdetétől számított, a tűznek a homlokzati építményszerkezeteken történő terjedésére jellemző határállapot bekövetkezéséig eltelt idő (OTSZ 4</a:t>
            </a:r>
            <a:r>
              <a:rPr lang="hu-HU" sz="1867" dirty="0">
                <a:solidFill>
                  <a:srgbClr val="000000"/>
                </a:solidFill>
                <a:latin typeface="Arial Narrow" panose="020B0606020202030204" pitchFamily="34" charset="0"/>
              </a:rPr>
              <a:t>.§ </a:t>
            </a:r>
            <a:r>
              <a:rPr lang="hu-HU" sz="1867" b="0" dirty="0">
                <a:solidFill>
                  <a:srgbClr val="000000"/>
                </a:solidFill>
                <a:latin typeface="Arial Narrow" panose="020B0606020202030204" pitchFamily="34" charset="0"/>
              </a:rPr>
              <a:t>59.)</a:t>
            </a:r>
          </a:p>
        </p:txBody>
      </p:sp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5619299" y="1647063"/>
            <a:ext cx="5734501" cy="370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Low">
              <a:defRPr/>
            </a:pPr>
            <a:r>
              <a:rPr lang="hu-HU" sz="2133" b="1" dirty="0">
                <a:solidFill>
                  <a:srgbClr val="222222"/>
                </a:solidFill>
                <a:latin typeface="+mj-lt"/>
                <a:cs typeface="Arial" pitchFamily="34" charset="0"/>
              </a:rPr>
              <a:t>OTSZ 26. § (3):</a:t>
            </a:r>
          </a:p>
          <a:p>
            <a:pPr algn="justLow" eaLnBrk="0" hangingPunct="0">
              <a:defRPr/>
            </a:pPr>
            <a:r>
              <a:rPr lang="hu-HU" sz="2133" dirty="0">
                <a:solidFill>
                  <a:srgbClr val="222222"/>
                </a:solidFill>
                <a:latin typeface="+mj-lt"/>
                <a:cs typeface="Arial" pitchFamily="34" charset="0"/>
              </a:rPr>
              <a:t>A külső térelhatároló falra vonatkozó homlokzati tűzterjedési határérték követelménye az épület teljes magasságában a vonatkozó műszaki követelmény szerinti vizsgálattal igazoltan</a:t>
            </a:r>
            <a:endParaRPr lang="en-US" sz="2133" dirty="0">
              <a:latin typeface="+mj-lt"/>
              <a:cs typeface="Arial" pitchFamily="34" charset="0"/>
            </a:endParaRPr>
          </a:p>
          <a:p>
            <a:pPr indent="117472" algn="justLow">
              <a:defRPr/>
            </a:pPr>
            <a:r>
              <a:rPr lang="hu-HU" sz="2133" i="1" dirty="0">
                <a:solidFill>
                  <a:srgbClr val="222222"/>
                </a:solidFill>
                <a:latin typeface="+mj-lt"/>
                <a:cs typeface="Arial" pitchFamily="34" charset="0"/>
              </a:rPr>
              <a:t>a) </a:t>
            </a:r>
            <a:r>
              <a:rPr lang="hu-HU" sz="2133" dirty="0">
                <a:solidFill>
                  <a:srgbClr val="222222"/>
                </a:solidFill>
                <a:latin typeface="+mj-lt"/>
                <a:cs typeface="Arial" pitchFamily="34" charset="0"/>
              </a:rPr>
              <a:t>földszint és </a:t>
            </a:r>
            <a:r>
              <a:rPr lang="hu-HU" sz="2133" dirty="0" err="1">
                <a:solidFill>
                  <a:srgbClr val="222222"/>
                </a:solidFill>
                <a:latin typeface="+mj-lt"/>
                <a:cs typeface="Arial" pitchFamily="34" charset="0"/>
              </a:rPr>
              <a:t>max</a:t>
            </a:r>
            <a:r>
              <a:rPr lang="hu-HU" sz="2133" dirty="0">
                <a:solidFill>
                  <a:srgbClr val="222222"/>
                </a:solidFill>
                <a:latin typeface="+mj-lt"/>
                <a:cs typeface="Arial" pitchFamily="34" charset="0"/>
              </a:rPr>
              <a:t>. 2 további építményszint esetén </a:t>
            </a:r>
            <a:r>
              <a:rPr lang="hu-HU" sz="2133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15 perc</a:t>
            </a:r>
            <a:r>
              <a:rPr lang="hu-HU" sz="2133" dirty="0">
                <a:solidFill>
                  <a:srgbClr val="222222"/>
                </a:solidFill>
                <a:latin typeface="+mj-lt"/>
                <a:cs typeface="Arial" pitchFamily="34" charset="0"/>
              </a:rPr>
              <a:t>,</a:t>
            </a:r>
            <a:endParaRPr lang="en-US" sz="2133" dirty="0">
              <a:latin typeface="+mj-lt"/>
              <a:cs typeface="Arial" pitchFamily="34" charset="0"/>
            </a:endParaRPr>
          </a:p>
          <a:p>
            <a:pPr indent="117472" algn="justLow">
              <a:defRPr/>
            </a:pPr>
            <a:r>
              <a:rPr lang="hu-HU" sz="2133" i="1" dirty="0">
                <a:solidFill>
                  <a:srgbClr val="222222"/>
                </a:solidFill>
                <a:latin typeface="+mj-lt"/>
                <a:cs typeface="Arial" pitchFamily="34" charset="0"/>
              </a:rPr>
              <a:t>b) </a:t>
            </a:r>
            <a:r>
              <a:rPr lang="hu-HU" sz="2133" dirty="0">
                <a:solidFill>
                  <a:srgbClr val="222222"/>
                </a:solidFill>
                <a:latin typeface="+mj-lt"/>
                <a:cs typeface="Arial" pitchFamily="34" charset="0"/>
              </a:rPr>
              <a:t>földszint és min. 3, </a:t>
            </a:r>
            <a:r>
              <a:rPr lang="hu-HU" sz="2133" dirty="0" err="1">
                <a:solidFill>
                  <a:srgbClr val="222222"/>
                </a:solidFill>
                <a:latin typeface="+mj-lt"/>
                <a:cs typeface="Arial" pitchFamily="34" charset="0"/>
              </a:rPr>
              <a:t>max</a:t>
            </a:r>
            <a:r>
              <a:rPr lang="hu-HU" sz="2133" dirty="0">
                <a:solidFill>
                  <a:srgbClr val="222222"/>
                </a:solidFill>
                <a:latin typeface="+mj-lt"/>
                <a:cs typeface="Arial" pitchFamily="34" charset="0"/>
              </a:rPr>
              <a:t>. 4 további építményszint esetén </a:t>
            </a:r>
            <a:r>
              <a:rPr lang="hu-HU" sz="2133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30 perc,</a:t>
            </a:r>
            <a:endParaRPr lang="en-US" sz="2133" b="1" dirty="0">
              <a:solidFill>
                <a:srgbClr val="FF0000"/>
              </a:solidFill>
              <a:latin typeface="+mj-lt"/>
              <a:cs typeface="Arial" pitchFamily="34" charset="0"/>
            </a:endParaRPr>
          </a:p>
          <a:p>
            <a:pPr indent="117472" algn="justLow">
              <a:defRPr/>
            </a:pPr>
            <a:r>
              <a:rPr lang="hu-HU" sz="2133" i="1" dirty="0">
                <a:solidFill>
                  <a:srgbClr val="222222"/>
                </a:solidFill>
                <a:latin typeface="+mj-lt"/>
                <a:cs typeface="Arial" pitchFamily="34" charset="0"/>
              </a:rPr>
              <a:t>c) </a:t>
            </a:r>
            <a:r>
              <a:rPr lang="hu-HU" sz="2133" dirty="0">
                <a:solidFill>
                  <a:srgbClr val="222222"/>
                </a:solidFill>
                <a:latin typeface="+mj-lt"/>
                <a:cs typeface="Arial" pitchFamily="34" charset="0"/>
              </a:rPr>
              <a:t>földszint és 4-nél több további építményszint esetén </a:t>
            </a:r>
            <a:r>
              <a:rPr lang="hu-HU" sz="2133" b="1" dirty="0">
                <a:solidFill>
                  <a:srgbClr val="FF0000"/>
                </a:solidFill>
                <a:latin typeface="+mj-lt"/>
                <a:cs typeface="Arial" pitchFamily="34" charset="0"/>
              </a:rPr>
              <a:t>45 perc.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 smtClean="0"/>
              <a:t>A homlokzati tűzterjedés vizsgálat</a:t>
            </a:r>
            <a:endParaRPr lang="hu-HU" sz="3600" dirty="0"/>
          </a:p>
        </p:txBody>
      </p:sp>
      <p:sp>
        <p:nvSpPr>
          <p:cNvPr id="7" name="Szövegdoboz 6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7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4" name="Hang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866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4354"/>
    </mc:Choice>
    <mc:Fallback>
      <p:transition advTm="54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9" name="Inhaltsplatzhalter 2"/>
          <p:cNvSpPr txBox="1">
            <a:spLocks/>
          </p:cNvSpPr>
          <p:nvPr/>
        </p:nvSpPr>
        <p:spPr bwMode="auto">
          <a:xfrm>
            <a:off x="960096" y="2021596"/>
            <a:ext cx="10393704" cy="1261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>
            <a:defPPr>
              <a:defRPr lang="en-US"/>
            </a:defPPr>
            <a:lvl1pPr marL="514350" indent="-514350">
              <a:spcBef>
                <a:spcPts val="1800"/>
              </a:spcBef>
              <a:buClr>
                <a:srgbClr val="000000"/>
              </a:buClr>
              <a:buFontTx/>
              <a:buBlip>
                <a:blip r:embed="rId4"/>
              </a:buBlip>
              <a:defRPr kumimoji="1" b="1" ker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ts val="600"/>
              </a:spcBef>
            </a:pPr>
            <a:r>
              <a:rPr lang="hu-HU" sz="2133" b="0" dirty="0" smtClean="0">
                <a:latin typeface="+mj-lt"/>
              </a:rPr>
              <a:t>A </a:t>
            </a:r>
            <a:r>
              <a:rPr lang="hu-HU" sz="2133" b="0" dirty="0">
                <a:latin typeface="+mj-lt"/>
              </a:rPr>
              <a:t>belügyminiszter </a:t>
            </a:r>
            <a:r>
              <a:rPr lang="hu-HU" sz="2133" dirty="0">
                <a:solidFill>
                  <a:srgbClr val="FF0000"/>
                </a:solidFill>
                <a:latin typeface="+mj-lt"/>
              </a:rPr>
              <a:t>30/2019. (VII. 26.) BM rendelete </a:t>
            </a:r>
            <a:r>
              <a:rPr lang="hu-HU" sz="2133" b="0" dirty="0">
                <a:latin typeface="+mj-lt"/>
              </a:rPr>
              <a:t>az Országos Tűzvédelmi Szabályzatról szóló 54/2014. (XII. 5.) BM rendelet </a:t>
            </a:r>
            <a:r>
              <a:rPr lang="hu-HU" sz="2133" dirty="0">
                <a:solidFill>
                  <a:srgbClr val="FF0000"/>
                </a:solidFill>
                <a:latin typeface="+mj-lt"/>
              </a:rPr>
              <a:t>módosításáról </a:t>
            </a:r>
          </a:p>
          <a:p>
            <a:pPr>
              <a:spcBef>
                <a:spcPts val="600"/>
              </a:spcBef>
            </a:pPr>
            <a:r>
              <a:rPr lang="hu-HU" altLang="hu-HU" sz="2133" b="0" dirty="0">
                <a:latin typeface="+mj-lt"/>
              </a:rPr>
              <a:t>Hatályba lép: </a:t>
            </a:r>
            <a:r>
              <a:rPr lang="hu-HU" altLang="hu-HU" sz="2133" dirty="0">
                <a:latin typeface="+mj-lt"/>
              </a:rPr>
              <a:t>2020. január 22</a:t>
            </a:r>
            <a:r>
              <a:rPr lang="hu-HU" altLang="hu-HU" sz="2133" b="0" dirty="0">
                <a:latin typeface="+mj-lt"/>
              </a:rPr>
              <a:t>. </a:t>
            </a:r>
          </a:p>
        </p:txBody>
      </p:sp>
      <p:sp>
        <p:nvSpPr>
          <p:cNvPr id="10" name="Téglalap 8"/>
          <p:cNvSpPr>
            <a:spLocks noChangeArrowheads="1"/>
          </p:cNvSpPr>
          <p:nvPr/>
        </p:nvSpPr>
        <p:spPr bwMode="auto">
          <a:xfrm>
            <a:off x="838200" y="820585"/>
            <a:ext cx="4749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+mj-lt"/>
                <a:cs typeface="Arial" pitchFamily="34" charset="0"/>
              </a:rPr>
              <a:t>az Országos Tűzvédelmi Szabályzatról</a:t>
            </a:r>
          </a:p>
        </p:txBody>
      </p:sp>
      <p:sp>
        <p:nvSpPr>
          <p:cNvPr id="11" name="Inhaltsplatzhalter 2"/>
          <p:cNvSpPr txBox="1">
            <a:spLocks/>
          </p:cNvSpPr>
          <p:nvPr/>
        </p:nvSpPr>
        <p:spPr bwMode="auto">
          <a:xfrm>
            <a:off x="960096" y="3535122"/>
            <a:ext cx="10482612" cy="2141127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/>
          <a:lstStyle>
            <a:defPPr>
              <a:defRPr lang="en-US"/>
            </a:defPPr>
            <a:lvl1pPr marL="514350" indent="-514350">
              <a:spcBef>
                <a:spcPts val="1800"/>
              </a:spcBef>
              <a:buClr>
                <a:srgbClr val="000000"/>
              </a:buClr>
              <a:buFontTx/>
              <a:buBlip>
                <a:blip r:embed="rId4"/>
              </a:buBlip>
              <a:defRPr kumimoji="1" b="1" ker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spcBef>
                <a:spcPts val="600"/>
              </a:spcBef>
              <a:buNone/>
            </a:pPr>
            <a:r>
              <a:rPr lang="hu-HU" altLang="hu-HU" sz="2133" dirty="0">
                <a:latin typeface="+mn-lt"/>
              </a:rPr>
              <a:t>VI. FEJEZET: Tűzterjedés elleni védelem</a:t>
            </a:r>
          </a:p>
          <a:p>
            <a:pPr lvl="1">
              <a:spcBef>
                <a:spcPts val="600"/>
              </a:spcBef>
            </a:pPr>
            <a:r>
              <a:rPr lang="hu-HU" altLang="hu-HU" sz="2133" dirty="0">
                <a:solidFill>
                  <a:srgbClr val="000000"/>
                </a:solidFill>
                <a:latin typeface="+mn-lt"/>
              </a:rPr>
              <a:t>6. Tűzterjedés elleni védelem építményrészek között</a:t>
            </a:r>
          </a:p>
          <a:p>
            <a:pPr lvl="1">
              <a:spcBef>
                <a:spcPts val="600"/>
              </a:spcBef>
            </a:pPr>
            <a:r>
              <a:rPr lang="hu-HU" altLang="hu-HU" sz="2133" dirty="0">
                <a:solidFill>
                  <a:srgbClr val="000000"/>
                </a:solidFill>
                <a:latin typeface="+mn-lt"/>
              </a:rPr>
              <a:t>8. </a:t>
            </a:r>
            <a:r>
              <a:rPr lang="hu-HU" sz="2133" dirty="0">
                <a:solidFill>
                  <a:srgbClr val="000000"/>
                </a:solidFill>
                <a:latin typeface="+mn-lt"/>
              </a:rPr>
              <a:t>Egy épületen belüli tűzszakaszok, valamint azonos telken lévő, külön tűzszakaszt képező épületek csatlakozása az épület külső szerkezetein</a:t>
            </a:r>
            <a:r>
              <a:rPr lang="hu-HU" sz="2133" u="sng" baseline="30000" dirty="0">
                <a:latin typeface="+mn-lt"/>
                <a:hlinkClick r:id="rId5"/>
              </a:rPr>
              <a:t> * </a:t>
            </a:r>
            <a:endParaRPr lang="hu-HU" altLang="hu-HU" sz="2133" dirty="0">
              <a:solidFill>
                <a:srgbClr val="000000"/>
              </a:solidFill>
              <a:latin typeface="+mn-lt"/>
            </a:endParaRPr>
          </a:p>
          <a:p>
            <a:pPr lvl="1">
              <a:spcBef>
                <a:spcPts val="600"/>
              </a:spcBef>
            </a:pPr>
            <a:r>
              <a:rPr lang="hu-HU" altLang="hu-HU" sz="2133" dirty="0">
                <a:solidFill>
                  <a:srgbClr val="FF0000"/>
                </a:solidFill>
                <a:latin typeface="+mn-lt"/>
              </a:rPr>
              <a:t>9. Homlokzati tűzterjedés elleni védelem</a:t>
            </a:r>
          </a:p>
        </p:txBody>
      </p:sp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dirty="0"/>
              <a:t>Az 54/2014. (XII. 5.) BM rendelet</a:t>
            </a:r>
            <a:r>
              <a:rPr lang="de-DE" sz="3200" dirty="0"/>
              <a:t/>
            </a:r>
            <a:br>
              <a:rPr lang="de-DE" sz="3200" dirty="0"/>
            </a:b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8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3" name="Hang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161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804"/>
    </mc:Choice>
    <mc:Fallback>
      <p:transition spd="slow" advTm="64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773545" y="1640357"/>
            <a:ext cx="11177785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 vert="horz" wrap="square" lIns="92075" tIns="46039" rIns="92075" bIns="46039" numCol="1" anchor="b" anchorCtr="0" compatLnSpc="1">
            <a:prstTxWarp prst="textNoShape">
              <a:avLst/>
            </a:prstTxWarp>
          </a:bodyPr>
          <a:lstStyle>
            <a:lvl1pPr eaLnBrk="1" hangingPunct="1">
              <a:defRPr kumimoji="1" sz="3200" b="1">
                <a:solidFill>
                  <a:srgbClr val="00000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eaLnBrk="1" hangingPunct="1">
              <a:defRPr kumimoji="1" sz="3600" b="1">
                <a:solidFill>
                  <a:srgbClr val="000000"/>
                </a:solidFill>
                <a:latin typeface="FrnkGothITC Bk BT" pitchFamily="34" charset="0"/>
              </a:defRPr>
            </a:lvl2pPr>
            <a:lvl3pPr eaLnBrk="1" hangingPunct="1">
              <a:defRPr kumimoji="1" sz="3600" b="1">
                <a:solidFill>
                  <a:srgbClr val="000000"/>
                </a:solidFill>
                <a:latin typeface="FrnkGothITC Bk BT" pitchFamily="34" charset="0"/>
              </a:defRPr>
            </a:lvl3pPr>
            <a:lvl4pPr eaLnBrk="1" hangingPunct="1">
              <a:defRPr kumimoji="1" sz="3600" b="1">
                <a:solidFill>
                  <a:srgbClr val="000000"/>
                </a:solidFill>
                <a:latin typeface="FrnkGothITC Bk BT" pitchFamily="34" charset="0"/>
              </a:defRPr>
            </a:lvl4pPr>
            <a:lvl5pPr eaLnBrk="1" hangingPunct="1">
              <a:defRPr kumimoji="1" sz="3600" b="1">
                <a:solidFill>
                  <a:srgbClr val="000000"/>
                </a:solidFill>
                <a:latin typeface="FrnkGothITC Bk BT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kumimoji="1" sz="3600" b="1">
                <a:solidFill>
                  <a:srgbClr val="000000"/>
                </a:solidFill>
                <a:latin typeface="FrnkGothITC Bk BT" pitchFamily="34" charset="0"/>
              </a:defRPr>
            </a:lvl9pPr>
          </a:lstStyle>
          <a:p>
            <a:r>
              <a:rPr lang="hu-HU" sz="2800" dirty="0" smtClean="0">
                <a:latin typeface="+mj-lt"/>
              </a:rPr>
              <a:t>A homlokzati hőszigetelő rendszerekkel kapcsolatban meghatározhatja:</a:t>
            </a:r>
            <a:endParaRPr lang="de-DE" sz="2800" dirty="0">
              <a:latin typeface="+mj-lt"/>
            </a:endParaRPr>
          </a:p>
        </p:txBody>
      </p:sp>
      <p:sp>
        <p:nvSpPr>
          <p:cNvPr id="7" name="Cím 1"/>
          <p:cNvSpPr>
            <a:spLocks noGrp="1"/>
          </p:cNvSpPr>
          <p:nvPr>
            <p:ph type="title"/>
          </p:nvPr>
        </p:nvSpPr>
        <p:spPr>
          <a:xfrm>
            <a:off x="838200" y="268022"/>
            <a:ext cx="10515600" cy="953876"/>
          </a:xfrm>
        </p:spPr>
        <p:txBody>
          <a:bodyPr/>
          <a:lstStyle/>
          <a:p>
            <a:r>
              <a:rPr lang="hu-HU" sz="3600" dirty="0"/>
              <a:t>Az 54/2014. (XII. 5.) BM rendelet</a:t>
            </a:r>
            <a:r>
              <a:rPr lang="de-DE" sz="3200" dirty="0"/>
              <a:t/>
            </a:r>
            <a:br>
              <a:rPr lang="de-DE" sz="3200" dirty="0"/>
            </a:br>
            <a:endParaRPr lang="hu-HU" dirty="0"/>
          </a:p>
        </p:txBody>
      </p:sp>
      <p:sp>
        <p:nvSpPr>
          <p:cNvPr id="8" name="Téglalap 8"/>
          <p:cNvSpPr>
            <a:spLocks noChangeArrowheads="1"/>
          </p:cNvSpPr>
          <p:nvPr/>
        </p:nvSpPr>
        <p:spPr bwMode="auto">
          <a:xfrm>
            <a:off x="838200" y="820585"/>
            <a:ext cx="47498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000000"/>
                </a:solidFill>
                <a:latin typeface="+mj-lt"/>
                <a:cs typeface="Arial" pitchFamily="34" charset="0"/>
              </a:rPr>
              <a:t>az Országos Tűzvédelmi Szabályzatról</a:t>
            </a:r>
          </a:p>
        </p:txBody>
      </p:sp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1336597" y="2524541"/>
            <a:ext cx="9526874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/>
          <a:lstStyle>
            <a:defPPr>
              <a:defRPr lang="en-US"/>
            </a:defPPr>
            <a:lvl1pPr marL="514350" indent="-514350">
              <a:spcBef>
                <a:spcPts val="600"/>
              </a:spcBef>
              <a:buClr>
                <a:srgbClr val="000000"/>
              </a:buClr>
              <a:buFontTx/>
              <a:buBlip>
                <a:blip r:embed="rId5"/>
              </a:buBlip>
              <a:defRPr kumimoji="1" b="1" kern="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hu-HU" sz="2400" b="0" dirty="0" smtClean="0">
                <a:latin typeface="+mn-lt"/>
              </a:rPr>
              <a:t>mikor van és mikor nincs</a:t>
            </a:r>
            <a:r>
              <a:rPr lang="hu-HU" sz="2400" dirty="0" smtClean="0">
                <a:latin typeface="+mn-lt"/>
              </a:rPr>
              <a:t> homlokzati tűzterjedés követelmény</a:t>
            </a:r>
            <a:endParaRPr lang="hu-HU" sz="2400" b="0" dirty="0">
              <a:latin typeface="+mn-lt"/>
            </a:endParaRPr>
          </a:p>
          <a:p>
            <a:pPr>
              <a:spcBef>
                <a:spcPts val="1600"/>
              </a:spcBef>
            </a:pPr>
            <a:r>
              <a:rPr lang="hu-HU" sz="2400" b="0" dirty="0" smtClean="0">
                <a:latin typeface="+mn-lt"/>
              </a:rPr>
              <a:t>bizonyos épületek, épületrészek, kialakítások esetében az alkalmazott anyag </a:t>
            </a:r>
            <a:r>
              <a:rPr lang="hu-HU" sz="2400" dirty="0" smtClean="0">
                <a:latin typeface="+mn-lt"/>
              </a:rPr>
              <a:t>tűzvédelmi osztályát</a:t>
            </a:r>
            <a:endParaRPr lang="hu-HU" sz="2400" b="0" dirty="0">
              <a:latin typeface="+mn-lt"/>
            </a:endParaRPr>
          </a:p>
          <a:p>
            <a:pPr>
              <a:spcBef>
                <a:spcPts val="1600"/>
              </a:spcBef>
            </a:pPr>
            <a:r>
              <a:rPr lang="hu-HU" sz="2400" b="0" dirty="0">
                <a:latin typeface="+mn-lt"/>
              </a:rPr>
              <a:t>a </a:t>
            </a:r>
            <a:r>
              <a:rPr lang="hu-HU" sz="2400" b="0" dirty="0" smtClean="0">
                <a:latin typeface="+mn-lt"/>
              </a:rPr>
              <a:t>meghatározott tűzvédelmi osztályú hőszigetelés </a:t>
            </a:r>
            <a:r>
              <a:rPr lang="hu-HU" sz="2400" dirty="0" smtClean="0">
                <a:latin typeface="+mn-lt"/>
              </a:rPr>
              <a:t>beépítési módját </a:t>
            </a:r>
            <a:r>
              <a:rPr lang="hu-HU" sz="2400" b="0" dirty="0" smtClean="0">
                <a:latin typeface="+mn-lt"/>
              </a:rPr>
              <a:t>(pl. homlokzati síkra kihúzott nyílászárók, tűzvédelmi célú biztonsági sávok stb...)</a:t>
            </a:r>
          </a:p>
          <a:p>
            <a:pPr>
              <a:spcBef>
                <a:spcPts val="1600"/>
              </a:spcBef>
            </a:pPr>
            <a:r>
              <a:rPr lang="hu-HU" altLang="hu-HU" sz="2400" b="0" dirty="0" smtClean="0">
                <a:latin typeface="+mn-lt"/>
              </a:rPr>
              <a:t>az alkalmazott rendszer </a:t>
            </a:r>
            <a:r>
              <a:rPr lang="hu-HU" altLang="hu-HU" sz="2400" dirty="0" smtClean="0">
                <a:latin typeface="+mn-lt"/>
              </a:rPr>
              <a:t>homlokzati tűzterjedési határértékét</a:t>
            </a:r>
            <a:endParaRPr lang="hu-HU" altLang="hu-HU" sz="2400" dirty="0">
              <a:latin typeface="+mn-lt"/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479374" y="6441776"/>
            <a:ext cx="746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F89CDB10-F89F-4F93-AB08-AE6CA9F3D08E}" type="slidenum">
              <a:rPr lang="hu-HU" b="1" smtClean="0">
                <a:solidFill>
                  <a:schemeClr val="bg1"/>
                </a:solidFill>
              </a:rPr>
              <a:t>9</a:t>
            </a:fld>
            <a:endParaRPr lang="hu-HU" b="1" dirty="0">
              <a:solidFill>
                <a:schemeClr val="bg1"/>
              </a:solidFill>
            </a:endParaRPr>
          </a:p>
        </p:txBody>
      </p:sp>
      <p:pic>
        <p:nvPicPr>
          <p:cNvPr id="2" name="Hang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30964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550"/>
    </mc:Choice>
    <mc:Fallback>
      <p:transition spd="slow" advTm="98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|44.9|11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|21.4|6.9|20.8|5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3.7|18.4|3.8|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43.1|16.8|24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|37.5|5.1|5|5.8|5.2|5.6|3.3|5.3|15.4|2.9|11.2|5.5|8.3|7|9.7|7.6|1.9|5.1|3.3|5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5|6.3|12.2|4.3|30.8|1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FEF44C19-5FEC-4C9C-93B9-4EFB76479F45}" vid="{0B66EB0D-EC1B-4E2E-9201-4FBB07933634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tmke-konferencia-sablon-2015b</Template>
  <TotalTime>0</TotalTime>
  <Words>810</Words>
  <Application>Microsoft Office PowerPoint</Application>
  <PresentationFormat>Szélesvásznú</PresentationFormat>
  <Paragraphs>145</Paragraphs>
  <Slides>15</Slides>
  <Notes>1</Notes>
  <HiddenSlides>0</HiddenSlides>
  <MMClips>15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15</vt:i4>
      </vt:variant>
    </vt:vector>
  </HeadingPairs>
  <TitlesOfParts>
    <vt:vector size="23" baseType="lpstr">
      <vt:lpstr>ＭＳ Ｐゴシック</vt:lpstr>
      <vt:lpstr>Arial</vt:lpstr>
      <vt:lpstr>Arial Black</vt:lpstr>
      <vt:lpstr>Arial Narrow</vt:lpstr>
      <vt:lpstr>Calibri</vt:lpstr>
      <vt:lpstr>Calibri Light</vt:lpstr>
      <vt:lpstr>Wingdings</vt:lpstr>
      <vt:lpstr>Office Theme</vt:lpstr>
      <vt:lpstr>Homlokzati hőszigetelések és a hőszigetelés tűzvédelmi vonatkozásai  </vt:lpstr>
      <vt:lpstr>A homlokzati hőszigetelő rendszerek</vt:lpstr>
      <vt:lpstr>Mi kell ahhoz, hogy...</vt:lpstr>
      <vt:lpstr>A szabályozások hierarchiája:</vt:lpstr>
      <vt:lpstr>Az NMÉ szükségessége…</vt:lpstr>
      <vt:lpstr>Hőszigetelő rendszerek minősítése</vt:lpstr>
      <vt:lpstr>A homlokzati tűzterjedés vizsgálat</vt:lpstr>
      <vt:lpstr>Az 54/2014. (XII. 5.) BM rendelet </vt:lpstr>
      <vt:lpstr>Az 54/2014. (XII. 5.) BM rendelet </vt:lpstr>
      <vt:lpstr>PowerPoint-bemutató</vt:lpstr>
      <vt:lpstr>Káva-megoldások – Elvi elrendezési lehetőségek </vt:lpstr>
      <vt:lpstr>Lezárások, csomóponti elvek</vt:lpstr>
      <vt:lpstr>EPS rendszer – Klinker burkolattal</vt:lpstr>
      <vt:lpstr>Összefoglalás: Mi kell ahhoz, hogy...</vt:lpstr>
      <vt:lpstr>Köszönöm a figyelmet....!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2018-02-26T15:11:26Z</dcterms:created>
  <dcterms:modified xsi:type="dcterms:W3CDTF">2020-10-31T17:14:05Z</dcterms:modified>
</cp:coreProperties>
</file>